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4" r:id="rId1"/>
  </p:sldMasterIdLst>
  <p:notesMasterIdLst>
    <p:notesMasterId r:id="rId30"/>
  </p:notesMasterIdLst>
  <p:sldIdLst>
    <p:sldId id="266" r:id="rId2"/>
    <p:sldId id="267" r:id="rId3"/>
    <p:sldId id="271" r:id="rId4"/>
    <p:sldId id="272" r:id="rId5"/>
    <p:sldId id="273" r:id="rId6"/>
    <p:sldId id="274" r:id="rId7"/>
    <p:sldId id="275" r:id="rId8"/>
    <p:sldId id="279" r:id="rId9"/>
    <p:sldId id="282" r:id="rId10"/>
    <p:sldId id="257" r:id="rId11"/>
    <p:sldId id="258" r:id="rId12"/>
    <p:sldId id="259" r:id="rId13"/>
    <p:sldId id="261" r:id="rId14"/>
    <p:sldId id="270" r:id="rId15"/>
    <p:sldId id="260" r:id="rId16"/>
    <p:sldId id="268" r:id="rId17"/>
    <p:sldId id="262" r:id="rId18"/>
    <p:sldId id="263" r:id="rId19"/>
    <p:sldId id="264" r:id="rId20"/>
    <p:sldId id="265" r:id="rId21"/>
    <p:sldId id="277" r:id="rId22"/>
    <p:sldId id="283" r:id="rId23"/>
    <p:sldId id="284" r:id="rId24"/>
    <p:sldId id="285" r:id="rId25"/>
    <p:sldId id="286" r:id="rId26"/>
    <p:sldId id="287" r:id="rId27"/>
    <p:sldId id="289" r:id="rId28"/>
    <p:sldId id="288" r:id="rId2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p:scale>
          <a:sx n="76" d="100"/>
          <a:sy n="76" d="100"/>
        </p:scale>
        <p:origin x="-900" y="-70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6594C4F-DE31-40C2-8975-D52B39C3D0AD}" type="datetimeFigureOut">
              <a:rPr lang="en-US" smtClean="0"/>
              <a:t>11/6/2015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8FEC07A-4E76-4294-B320-879CD4CF52A7}" type="slidenum">
              <a:rPr lang="en-US" smtClean="0"/>
              <a:t>‹#›</a:t>
            </a:fld>
            <a:endParaRPr lang="en-US"/>
          </a:p>
        </p:txBody>
      </p:sp>
    </p:spTree>
    <p:extLst>
      <p:ext uri="{BB962C8B-B14F-4D97-AF65-F5344CB8AC3E}">
        <p14:creationId xmlns:p14="http://schemas.microsoft.com/office/powerpoint/2010/main" val="37777236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7ECA6FD-703A-41AE-96D9-A073E4DB6416}" type="slidenum">
              <a:rPr lang="en-US" smtClean="0"/>
              <a:pPr/>
              <a:t>27</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charset="0"/>
                <a:ea typeface="ＭＳ Ｐゴシック" charset="-128"/>
              </a:defRPr>
            </a:lvl1pPr>
            <a:lvl2pPr marL="742950" indent="-285750" eaLnBrk="0" hangingPunct="0">
              <a:defRPr sz="2400">
                <a:solidFill>
                  <a:schemeClr val="tx1"/>
                </a:solidFill>
                <a:latin typeface="Times New Roman" charset="0"/>
                <a:ea typeface="ＭＳ Ｐゴシック" charset="-128"/>
              </a:defRPr>
            </a:lvl2pPr>
            <a:lvl3pPr marL="1143000" indent="-228600" eaLnBrk="0" hangingPunct="0">
              <a:defRPr sz="2400">
                <a:solidFill>
                  <a:schemeClr val="tx1"/>
                </a:solidFill>
                <a:latin typeface="Times New Roman" charset="0"/>
                <a:ea typeface="ＭＳ Ｐゴシック" charset="-128"/>
              </a:defRPr>
            </a:lvl3pPr>
            <a:lvl4pPr marL="1600200" indent="-228600" eaLnBrk="0" hangingPunct="0">
              <a:defRPr sz="2400">
                <a:solidFill>
                  <a:schemeClr val="tx1"/>
                </a:solidFill>
                <a:latin typeface="Times New Roman" charset="0"/>
                <a:ea typeface="ＭＳ Ｐゴシック" charset="-128"/>
              </a:defRPr>
            </a:lvl4pPr>
            <a:lvl5pPr marL="2057400" indent="-228600" eaLnBrk="0" hangingPunct="0">
              <a:defRPr sz="2400">
                <a:solidFill>
                  <a:schemeClr val="tx1"/>
                </a:solidFill>
                <a:latin typeface="Times New Roman" charset="0"/>
                <a:ea typeface="ＭＳ Ｐゴシック" charset="-128"/>
              </a:defRPr>
            </a:lvl5pPr>
            <a:lvl6pPr marL="2514600" indent="-228600" algn="ctr" eaLnBrk="0" fontAlgn="base" hangingPunct="0">
              <a:spcBef>
                <a:spcPct val="0"/>
              </a:spcBef>
              <a:spcAft>
                <a:spcPct val="0"/>
              </a:spcAft>
              <a:defRPr sz="2400">
                <a:solidFill>
                  <a:schemeClr val="tx1"/>
                </a:solidFill>
                <a:latin typeface="Times New Roman" charset="0"/>
                <a:ea typeface="ＭＳ Ｐゴシック" charset="-128"/>
              </a:defRPr>
            </a:lvl6pPr>
            <a:lvl7pPr marL="2971800" indent="-228600" algn="ctr" eaLnBrk="0" fontAlgn="base" hangingPunct="0">
              <a:spcBef>
                <a:spcPct val="0"/>
              </a:spcBef>
              <a:spcAft>
                <a:spcPct val="0"/>
              </a:spcAft>
              <a:defRPr sz="2400">
                <a:solidFill>
                  <a:schemeClr val="tx1"/>
                </a:solidFill>
                <a:latin typeface="Times New Roman" charset="0"/>
                <a:ea typeface="ＭＳ Ｐゴシック" charset="-128"/>
              </a:defRPr>
            </a:lvl7pPr>
            <a:lvl8pPr marL="3429000" indent="-228600" algn="ctr" eaLnBrk="0" fontAlgn="base" hangingPunct="0">
              <a:spcBef>
                <a:spcPct val="0"/>
              </a:spcBef>
              <a:spcAft>
                <a:spcPct val="0"/>
              </a:spcAft>
              <a:defRPr sz="2400">
                <a:solidFill>
                  <a:schemeClr val="tx1"/>
                </a:solidFill>
                <a:latin typeface="Times New Roman" charset="0"/>
                <a:ea typeface="ＭＳ Ｐゴシック" charset="-128"/>
              </a:defRPr>
            </a:lvl8pPr>
            <a:lvl9pPr marL="3886200" indent="-228600" algn="ctr" eaLnBrk="0" fontAlgn="base" hangingPunct="0">
              <a:spcBef>
                <a:spcPct val="0"/>
              </a:spcBef>
              <a:spcAft>
                <a:spcPct val="0"/>
              </a:spcAft>
              <a:defRPr sz="2400">
                <a:solidFill>
                  <a:schemeClr val="tx1"/>
                </a:solidFill>
                <a:latin typeface="Times New Roman" charset="0"/>
                <a:ea typeface="ＭＳ Ｐゴシック" charset="-128"/>
              </a:defRPr>
            </a:lvl9pPr>
          </a:lstStyle>
          <a:p>
            <a:pPr eaLnBrk="1" hangingPunct="1"/>
            <a:fld id="{049F6392-1E2E-415D-8C89-C43C8CB218D0}" type="slidenum">
              <a:rPr lang="en-US" sz="1200" smtClean="0"/>
              <a:pPr eaLnBrk="1" hangingPunct="1"/>
              <a:t>28</a:t>
            </a:fld>
            <a:endParaRPr lang="en-US" sz="1200" smtClean="0"/>
          </a:p>
        </p:txBody>
      </p:sp>
      <p:sp>
        <p:nvSpPr>
          <p:cNvPr id="46083" name="Rectangle 2"/>
          <p:cNvSpPr>
            <a:spLocks noGrp="1" noRot="1" noChangeAspect="1" noChangeArrowheads="1" noTextEdit="1"/>
          </p:cNvSpPr>
          <p:nvPr>
            <p:ph type="sldImg"/>
          </p:nvPr>
        </p:nvSpPr>
        <p:spPr>
          <a:ln/>
        </p:spPr>
      </p:sp>
      <p:sp>
        <p:nvSpPr>
          <p:cNvPr id="460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A9ADEFF-AE77-BC4A-A3F3-36445C9E8317}" type="datetimeFigureOut">
              <a:rPr lang="en-US" smtClean="0"/>
              <a:pPr/>
              <a:t>11/6/2015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505D1E-A161-B842-AD06-33AD7A4B7216}"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A9ADEFF-AE77-BC4A-A3F3-36445C9E8317}" type="datetimeFigureOut">
              <a:rPr lang="en-US" smtClean="0"/>
              <a:pPr/>
              <a:t>11/6/2015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505D1E-A161-B842-AD06-33AD7A4B721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7A9ADEFF-AE77-BC4A-A3F3-36445C9E8317}" type="datetimeFigureOut">
              <a:rPr lang="en-US" smtClean="0"/>
              <a:pPr/>
              <a:t>11/6/2015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505D1E-A161-B842-AD06-33AD7A4B7216}" type="slidenum">
              <a:rPr lang="en-US" smtClean="0"/>
              <a:pPr/>
              <a:t>‹#›</a:t>
            </a:fld>
            <a:endParaRPr lang="en-US"/>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A9ADEFF-AE77-BC4A-A3F3-36445C9E8317}" type="datetimeFigureOut">
              <a:rPr lang="en-US" smtClean="0"/>
              <a:pPr/>
              <a:t>11/6/2015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505D1E-A161-B842-AD06-33AD7A4B7216}" type="slidenum">
              <a:rPr lang="en-US" smtClean="0"/>
              <a:pPr/>
              <a:t>‹#›</a:t>
            </a:fld>
            <a:endParaRPr lang="en-US"/>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A9ADEFF-AE77-BC4A-A3F3-36445C9E8317}" type="datetimeFigureOut">
              <a:rPr lang="en-US" smtClean="0"/>
              <a:pPr/>
              <a:t>11/6/2015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505D1E-A161-B842-AD06-33AD7A4B7216}"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7A9ADEFF-AE77-BC4A-A3F3-36445C9E8317}" type="datetimeFigureOut">
              <a:rPr lang="en-US" smtClean="0"/>
              <a:pPr/>
              <a:t>11/6/2015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0505D1E-A161-B842-AD06-33AD7A4B7216}" type="slidenum">
              <a:rPr lang="en-US" smtClean="0"/>
              <a:pPr/>
              <a:t>‹#›</a:t>
            </a:fld>
            <a:endParaRPr lang="en-US"/>
          </a:p>
        </p:txBody>
      </p:sp>
      <p:sp>
        <p:nvSpPr>
          <p:cNvPr id="9" name="Content Placeholder 8"/>
          <p:cNvSpPr>
            <a:spLocks noGrp="1"/>
          </p:cNvSpPr>
          <p:nvPr>
            <p:ph sz="quarter" idx="13"/>
          </p:nvPr>
        </p:nvSpPr>
        <p:spPr>
          <a:xfrm>
            <a:off x="676655"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7A9ADEFF-AE77-BC4A-A3F3-36445C9E8317}" type="datetimeFigureOut">
              <a:rPr lang="en-US" smtClean="0"/>
              <a:pPr/>
              <a:t>11/6/2015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0505D1E-A161-B842-AD06-33AD7A4B7216}"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A9ADEFF-AE77-BC4A-A3F3-36445C9E8317}" type="datetimeFigureOut">
              <a:rPr lang="en-US" smtClean="0"/>
              <a:pPr/>
              <a:t>11/6/2015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0505D1E-A161-B842-AD06-33AD7A4B721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7A9ADEFF-AE77-BC4A-A3F3-36445C9E8317}" type="datetimeFigureOut">
              <a:rPr lang="en-US" smtClean="0"/>
              <a:pPr/>
              <a:t>11/6/2015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0505D1E-A161-B842-AD06-33AD7A4B721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7A9ADEFF-AE77-BC4A-A3F3-36445C9E8317}" type="datetimeFigureOut">
              <a:rPr lang="en-US" smtClean="0"/>
              <a:pPr/>
              <a:t>11/6/2015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0505D1E-A161-B842-AD06-33AD7A4B7216}" type="slidenum">
              <a:rPr lang="en-US" smtClean="0"/>
              <a:pPr/>
              <a:t>‹#›</a:t>
            </a:fld>
            <a:endParaRPr lang="en-US"/>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A9ADEFF-AE77-BC4A-A3F3-36445C9E8317}" type="datetimeFigureOut">
              <a:rPr lang="en-US" smtClean="0"/>
              <a:pPr/>
              <a:t>11/6/2015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0505D1E-A161-B842-AD06-33AD7A4B7216}" type="slidenum">
              <a:rPr lang="en-US" smtClean="0"/>
              <a:pPr/>
              <a:t>‹#›</a:t>
            </a:fld>
            <a:endParaRPr lang="en-US"/>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7A9ADEFF-AE77-BC4A-A3F3-36445C9E8317}" type="datetimeFigureOut">
              <a:rPr lang="en-US" smtClean="0"/>
              <a:pPr/>
              <a:t>11/6/2015</a:t>
            </a:fld>
            <a:endParaRPr lang="en-US"/>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en-US"/>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90505D1E-A161-B842-AD06-33AD7A4B7216}" type="slidenum">
              <a:rPr lang="en-US" smtClean="0"/>
              <a:pPr/>
              <a:t>‹#›</a:t>
            </a:fld>
            <a:endParaRPr lang="en-US"/>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b="1" dirty="0" smtClean="0">
                <a:solidFill>
                  <a:schemeClr val="tx1"/>
                </a:solidFill>
                <a:latin typeface="Arial"/>
                <a:cs typeface="Arial"/>
              </a:rPr>
              <a:t>ETHICAL CHALLENGES AT THE END OF LIFE</a:t>
            </a:r>
            <a:endParaRPr lang="en-US" b="1" dirty="0">
              <a:solidFill>
                <a:schemeClr val="tx1"/>
              </a:solidFill>
              <a:latin typeface="Arial"/>
              <a:cs typeface="Arial"/>
            </a:endParaRPr>
          </a:p>
        </p:txBody>
      </p:sp>
      <p:sp>
        <p:nvSpPr>
          <p:cNvPr id="2" name="TextBox 1"/>
          <p:cNvSpPr txBox="1"/>
          <p:nvPr/>
        </p:nvSpPr>
        <p:spPr>
          <a:xfrm>
            <a:off x="3103101" y="4360313"/>
            <a:ext cx="2963371" cy="400110"/>
          </a:xfrm>
          <a:prstGeom prst="rect">
            <a:avLst/>
          </a:prstGeom>
          <a:noFill/>
        </p:spPr>
        <p:txBody>
          <a:bodyPr wrap="none" rtlCol="0">
            <a:spAutoFit/>
          </a:bodyPr>
          <a:lstStyle/>
          <a:p>
            <a:r>
              <a:rPr lang="en-US" sz="2000" dirty="0" smtClean="0">
                <a:latin typeface="Arial"/>
                <a:cs typeface="Arial"/>
              </a:rPr>
              <a:t>EYAD NASHAWATI, MD</a:t>
            </a:r>
            <a:endParaRPr lang="en-US" sz="2000" dirty="0">
              <a:latin typeface="Arial"/>
              <a:cs typeface="Arial"/>
            </a:endParaRPr>
          </a:p>
        </p:txBody>
      </p:sp>
    </p:spTree>
    <p:extLst>
      <p:ext uri="{BB962C8B-B14F-4D97-AF65-F5344CB8AC3E}">
        <p14:creationId xmlns:p14="http://schemas.microsoft.com/office/powerpoint/2010/main" val="280803893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457200" y="2133600"/>
            <a:ext cx="8229600" cy="4389437"/>
          </a:xfrm>
        </p:spPr>
        <p:txBody>
          <a:bodyPr/>
          <a:lstStyle/>
          <a:p>
            <a:pPr marL="0" indent="0" algn="just">
              <a:buNone/>
            </a:pPr>
            <a:r>
              <a:rPr lang="en-US" sz="2800" dirty="0" smtClean="0">
                <a:solidFill>
                  <a:schemeClr val="tx1"/>
                </a:solidFill>
                <a:latin typeface="Arial"/>
                <a:cs typeface="Arial"/>
              </a:rPr>
              <a:t>88 year old male with history of pancreatic cancer, with metastases to liver and abdominal wall. Patient has end stage renal disease on regular hemodialysis, recurrent respiratory failure. He has now been hospitalized for close to 6 months, mostly in the ICU on mechanical ventilation and sedation and artificial nutrition. Exam shows evidence of tumor invasion of abdominal wall with ulceration. Patient unresponsive and unable to decide for himself.</a:t>
            </a:r>
          </a:p>
          <a:p>
            <a:pPr marL="0" indent="0" algn="ctr">
              <a:buNone/>
            </a:pPr>
            <a:endParaRPr lang="en-US" sz="2800" dirty="0">
              <a:solidFill>
                <a:schemeClr val="tx1"/>
              </a:solidFill>
              <a:latin typeface="Arial"/>
              <a:cs typeface="Arial"/>
            </a:endParaRPr>
          </a:p>
          <a:p>
            <a:pPr marL="0" indent="0" algn="ctr">
              <a:buNone/>
            </a:pPr>
            <a:endParaRPr lang="en-US" sz="2000" dirty="0">
              <a:solidFill>
                <a:schemeClr val="tx1"/>
              </a:solidFill>
              <a:latin typeface="Arial"/>
              <a:cs typeface="Arial"/>
            </a:endParaRPr>
          </a:p>
        </p:txBody>
      </p:sp>
      <p:sp>
        <p:nvSpPr>
          <p:cNvPr id="5" name="Title 4"/>
          <p:cNvSpPr>
            <a:spLocks noGrp="1"/>
          </p:cNvSpPr>
          <p:nvPr>
            <p:ph type="title"/>
          </p:nvPr>
        </p:nvSpPr>
        <p:spPr>
          <a:xfrm>
            <a:off x="457200" y="152400"/>
            <a:ext cx="8229600" cy="1238250"/>
          </a:xfrm>
        </p:spPr>
        <p:txBody>
          <a:bodyPr/>
          <a:lstStyle/>
          <a:p>
            <a:pPr algn="ctr"/>
            <a:r>
              <a:rPr lang="en-US" sz="3600" b="1" dirty="0" smtClean="0">
                <a:solidFill>
                  <a:schemeClr val="tx1"/>
                </a:solidFill>
                <a:latin typeface="Arial"/>
                <a:cs typeface="Arial"/>
              </a:rPr>
              <a:t>MEDICAL FUTILITY</a:t>
            </a:r>
            <a:endParaRPr lang="en-US" sz="3600" b="1" dirty="0">
              <a:solidFill>
                <a:schemeClr val="tx1"/>
              </a:solidFill>
              <a:latin typeface="Arial"/>
              <a:cs typeface="Arial"/>
            </a:endParaRPr>
          </a:p>
        </p:txBody>
      </p:sp>
    </p:spTree>
    <p:extLst>
      <p:ext uri="{BB962C8B-B14F-4D97-AF65-F5344CB8AC3E}">
        <p14:creationId xmlns:p14="http://schemas.microsoft.com/office/powerpoint/2010/main" val="162491118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457200" y="2133600"/>
            <a:ext cx="8229600" cy="4389437"/>
          </a:xfrm>
        </p:spPr>
        <p:txBody>
          <a:bodyPr/>
          <a:lstStyle/>
          <a:p>
            <a:pPr marL="0" indent="0" algn="just">
              <a:buNone/>
            </a:pPr>
            <a:r>
              <a:rPr lang="en-US" sz="2000" dirty="0">
                <a:solidFill>
                  <a:schemeClr val="tx1"/>
                </a:solidFill>
                <a:latin typeface="Arial"/>
                <a:cs typeface="Arial"/>
              </a:rPr>
              <a:t>Family dysfunctional and divided and manipulative, insisting that all be done and expecting a miracle and healing through faith. </a:t>
            </a:r>
            <a:r>
              <a:rPr lang="en-US" sz="2000" dirty="0" smtClean="0">
                <a:solidFill>
                  <a:schemeClr val="tx1"/>
                </a:solidFill>
                <a:latin typeface="Arial"/>
                <a:cs typeface="Arial"/>
              </a:rPr>
              <a:t>Daughters  and son are all professionals in administrative jobs, one daughter is a judge her self. They all sate </a:t>
            </a:r>
            <a:r>
              <a:rPr lang="en-US" sz="2000" dirty="0">
                <a:solidFill>
                  <a:schemeClr val="tx1"/>
                </a:solidFill>
                <a:latin typeface="Arial"/>
                <a:cs typeface="Arial"/>
              </a:rPr>
              <a:t>that life is precious and that he is fighting to live. Should stay full code. </a:t>
            </a:r>
            <a:r>
              <a:rPr lang="en-US" sz="2000" dirty="0" smtClean="0">
                <a:solidFill>
                  <a:schemeClr val="tx1"/>
                </a:solidFill>
                <a:latin typeface="Arial"/>
                <a:cs typeface="Arial"/>
              </a:rPr>
              <a:t>Lengthy </a:t>
            </a:r>
            <a:r>
              <a:rPr lang="en-US" sz="2000" dirty="0">
                <a:solidFill>
                  <a:schemeClr val="tx1"/>
                </a:solidFill>
                <a:latin typeface="Arial"/>
                <a:cs typeface="Arial"/>
              </a:rPr>
              <a:t>d</a:t>
            </a:r>
            <a:r>
              <a:rPr lang="en-US" sz="2000" dirty="0" smtClean="0">
                <a:solidFill>
                  <a:schemeClr val="tx1"/>
                </a:solidFill>
                <a:latin typeface="Arial"/>
                <a:cs typeface="Arial"/>
              </a:rPr>
              <a:t>aily discussions of every detail about patient’s care and procedures.</a:t>
            </a:r>
          </a:p>
          <a:p>
            <a:pPr marL="0" indent="0" algn="just">
              <a:buNone/>
            </a:pPr>
            <a:endParaRPr lang="en-US" sz="2000" dirty="0">
              <a:solidFill>
                <a:schemeClr val="tx1"/>
              </a:solidFill>
              <a:latin typeface="Arial"/>
              <a:cs typeface="Arial"/>
            </a:endParaRPr>
          </a:p>
          <a:p>
            <a:pPr marL="0" indent="0" algn="just">
              <a:buNone/>
            </a:pPr>
            <a:r>
              <a:rPr lang="en-US" sz="2000" dirty="0">
                <a:solidFill>
                  <a:schemeClr val="tx1"/>
                </a:solidFill>
                <a:latin typeface="Arial"/>
                <a:cs typeface="Arial"/>
              </a:rPr>
              <a:t>Patient’s next of kin is a </a:t>
            </a:r>
            <a:r>
              <a:rPr lang="en-US" sz="2000" dirty="0" smtClean="0">
                <a:solidFill>
                  <a:schemeClr val="tx1"/>
                </a:solidFill>
                <a:latin typeface="Arial"/>
                <a:cs typeface="Arial"/>
              </a:rPr>
              <a:t>second younger </a:t>
            </a:r>
            <a:r>
              <a:rPr lang="en-US" sz="2000" dirty="0">
                <a:solidFill>
                  <a:schemeClr val="tx1"/>
                </a:solidFill>
                <a:latin typeface="Arial"/>
                <a:cs typeface="Arial"/>
              </a:rPr>
              <a:t>wife who is intimidated and threatened by the powerful </a:t>
            </a:r>
            <a:r>
              <a:rPr lang="en-US" sz="2000" dirty="0" smtClean="0">
                <a:solidFill>
                  <a:schemeClr val="tx1"/>
                </a:solidFill>
                <a:latin typeface="Arial"/>
                <a:cs typeface="Arial"/>
              </a:rPr>
              <a:t>children. She is younger than some of the children, and is unable or unwilling to go against their wishes.</a:t>
            </a:r>
            <a:endParaRPr lang="en-US" sz="2000" dirty="0">
              <a:solidFill>
                <a:schemeClr val="tx1"/>
              </a:solidFill>
              <a:latin typeface="Arial"/>
              <a:cs typeface="Arial"/>
            </a:endParaRPr>
          </a:p>
          <a:p>
            <a:pPr marL="0" indent="0" algn="ctr">
              <a:buNone/>
            </a:pPr>
            <a:endParaRPr lang="en-US" sz="2000" dirty="0">
              <a:solidFill>
                <a:schemeClr val="tx1"/>
              </a:solidFill>
              <a:latin typeface="Arial"/>
              <a:cs typeface="Arial"/>
            </a:endParaRPr>
          </a:p>
        </p:txBody>
      </p:sp>
      <p:sp>
        <p:nvSpPr>
          <p:cNvPr id="5" name="Title 4"/>
          <p:cNvSpPr>
            <a:spLocks noGrp="1"/>
          </p:cNvSpPr>
          <p:nvPr>
            <p:ph type="title"/>
          </p:nvPr>
        </p:nvSpPr>
        <p:spPr>
          <a:xfrm>
            <a:off x="457200" y="152400"/>
            <a:ext cx="8229600" cy="1238250"/>
          </a:xfrm>
        </p:spPr>
        <p:txBody>
          <a:bodyPr/>
          <a:lstStyle/>
          <a:p>
            <a:pPr algn="ctr"/>
            <a:r>
              <a:rPr lang="en-US" sz="3600" b="1" dirty="0" smtClean="0">
                <a:solidFill>
                  <a:schemeClr val="tx1"/>
                </a:solidFill>
                <a:latin typeface="Arial"/>
                <a:cs typeface="Arial"/>
              </a:rPr>
              <a:t>MEDICAL FUTILITY</a:t>
            </a:r>
            <a:endParaRPr lang="en-US" sz="3600" b="1" dirty="0">
              <a:solidFill>
                <a:schemeClr val="tx1"/>
              </a:solidFill>
              <a:latin typeface="Arial"/>
              <a:cs typeface="Arial"/>
            </a:endParaRPr>
          </a:p>
        </p:txBody>
      </p:sp>
    </p:spTree>
    <p:extLst>
      <p:ext uri="{BB962C8B-B14F-4D97-AF65-F5344CB8AC3E}">
        <p14:creationId xmlns:p14="http://schemas.microsoft.com/office/powerpoint/2010/main" val="17646800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457200" y="2133600"/>
            <a:ext cx="8229600" cy="4389437"/>
          </a:xfrm>
        </p:spPr>
        <p:txBody>
          <a:bodyPr>
            <a:normAutofit lnSpcReduction="10000"/>
          </a:bodyPr>
          <a:lstStyle/>
          <a:p>
            <a:pPr marL="0" indent="0" algn="just">
              <a:buNone/>
            </a:pPr>
            <a:r>
              <a:rPr lang="en-US" sz="2000" dirty="0" smtClean="0">
                <a:solidFill>
                  <a:schemeClr val="tx1"/>
                </a:solidFill>
                <a:latin typeface="Arial"/>
                <a:cs typeface="Arial"/>
              </a:rPr>
              <a:t>Numerous physicians involved in the case. At times, confusing and  contradicting  messages are given to the family. Palliative care service involved on different occasions during hospitalization without progress to EOL care. </a:t>
            </a:r>
          </a:p>
          <a:p>
            <a:pPr marL="0" indent="0" algn="just">
              <a:buNone/>
            </a:pPr>
            <a:r>
              <a:rPr lang="en-US" sz="2000" dirty="0" smtClean="0">
                <a:solidFill>
                  <a:schemeClr val="tx1"/>
                </a:solidFill>
                <a:latin typeface="Arial"/>
                <a:cs typeface="Arial"/>
              </a:rPr>
              <a:t>Nurses distressed about taking care of this debilitated and dying patient with visible terminal cancer, and who appears to be uncomfortable and at times in pain. They are in tears frequently as the family members’ demands are often overwhelming and unreasonable.</a:t>
            </a:r>
          </a:p>
          <a:p>
            <a:pPr marL="0" indent="0" algn="just">
              <a:buNone/>
            </a:pPr>
            <a:endParaRPr lang="en-US" sz="2000" dirty="0">
              <a:solidFill>
                <a:schemeClr val="tx1"/>
              </a:solidFill>
              <a:latin typeface="Arial"/>
              <a:cs typeface="Arial"/>
            </a:endParaRPr>
          </a:p>
          <a:p>
            <a:pPr marL="0" indent="0" algn="just">
              <a:buNone/>
            </a:pPr>
            <a:r>
              <a:rPr lang="en-US" sz="2000" dirty="0" smtClean="0">
                <a:solidFill>
                  <a:schemeClr val="tx1"/>
                </a:solidFill>
                <a:latin typeface="Arial"/>
                <a:cs typeface="Arial"/>
              </a:rPr>
              <a:t>Ethics consultation requested.</a:t>
            </a:r>
          </a:p>
          <a:p>
            <a:pPr marL="0" indent="0" algn="just">
              <a:buNone/>
            </a:pPr>
            <a:endParaRPr lang="en-US" sz="2000" dirty="0">
              <a:solidFill>
                <a:schemeClr val="tx1"/>
              </a:solidFill>
              <a:latin typeface="Arial"/>
              <a:cs typeface="Arial"/>
            </a:endParaRPr>
          </a:p>
          <a:p>
            <a:pPr marL="0" indent="0" algn="just">
              <a:buNone/>
            </a:pPr>
            <a:endParaRPr lang="en-US" sz="2000" dirty="0" smtClean="0">
              <a:latin typeface="Arial"/>
              <a:cs typeface="Arial"/>
            </a:endParaRPr>
          </a:p>
          <a:p>
            <a:pPr marL="0" indent="0" algn="just">
              <a:buNone/>
            </a:pPr>
            <a:endParaRPr lang="en-US" sz="2000" dirty="0">
              <a:latin typeface="Arial"/>
              <a:cs typeface="Arial"/>
            </a:endParaRPr>
          </a:p>
          <a:p>
            <a:pPr marL="0" indent="0" algn="just">
              <a:buNone/>
            </a:pPr>
            <a:r>
              <a:rPr lang="en-US" sz="2000" dirty="0" smtClean="0">
                <a:latin typeface="Arial"/>
                <a:cs typeface="Arial"/>
              </a:rPr>
              <a:t>‘</a:t>
            </a:r>
            <a:endParaRPr lang="en-US" sz="2000" dirty="0">
              <a:latin typeface="Arial"/>
              <a:cs typeface="Arial"/>
            </a:endParaRPr>
          </a:p>
        </p:txBody>
      </p:sp>
      <p:sp>
        <p:nvSpPr>
          <p:cNvPr id="5" name="Title 4"/>
          <p:cNvSpPr>
            <a:spLocks noGrp="1"/>
          </p:cNvSpPr>
          <p:nvPr>
            <p:ph type="title"/>
          </p:nvPr>
        </p:nvSpPr>
        <p:spPr>
          <a:xfrm>
            <a:off x="457200" y="152400"/>
            <a:ext cx="8229600" cy="1238250"/>
          </a:xfrm>
        </p:spPr>
        <p:txBody>
          <a:bodyPr/>
          <a:lstStyle/>
          <a:p>
            <a:pPr algn="ctr"/>
            <a:r>
              <a:rPr lang="en-US" sz="3600" b="1" dirty="0" smtClean="0">
                <a:solidFill>
                  <a:schemeClr val="tx1"/>
                </a:solidFill>
                <a:latin typeface="Arial"/>
                <a:cs typeface="Arial"/>
              </a:rPr>
              <a:t>MEDICAL FUTILITY</a:t>
            </a:r>
            <a:endParaRPr lang="en-US" sz="3600" b="1" dirty="0">
              <a:solidFill>
                <a:schemeClr val="tx1"/>
              </a:solidFill>
              <a:latin typeface="Arial"/>
              <a:cs typeface="Arial"/>
            </a:endParaRPr>
          </a:p>
        </p:txBody>
      </p:sp>
    </p:spTree>
    <p:extLst>
      <p:ext uri="{BB962C8B-B14F-4D97-AF65-F5344CB8AC3E}">
        <p14:creationId xmlns:p14="http://schemas.microsoft.com/office/powerpoint/2010/main" val="123633313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872067" y="2282646"/>
            <a:ext cx="7408333" cy="3450696"/>
          </a:xfrm>
        </p:spPr>
        <p:txBody>
          <a:bodyPr>
            <a:normAutofit fontScale="92500" lnSpcReduction="20000"/>
          </a:bodyPr>
          <a:lstStyle/>
          <a:p>
            <a:pPr marL="0" indent="0" algn="just">
              <a:buNone/>
            </a:pPr>
            <a:r>
              <a:rPr lang="en-US" sz="2400" dirty="0" smtClean="0">
                <a:solidFill>
                  <a:schemeClr val="tx1"/>
                </a:solidFill>
                <a:latin typeface="Arial"/>
                <a:cs typeface="Arial"/>
              </a:rPr>
              <a:t>Futile treatment is any course of treatment that provides no beneficial outcome or is medically ineffective or even harmful to the patient. It is usually contrary to generally accepted standards of care</a:t>
            </a:r>
          </a:p>
          <a:p>
            <a:pPr marL="0" indent="0" algn="just">
              <a:buNone/>
            </a:pPr>
            <a:endParaRPr lang="en-US" sz="2400" dirty="0" smtClean="0">
              <a:solidFill>
                <a:schemeClr val="tx1"/>
              </a:solidFill>
              <a:latin typeface="Arial"/>
              <a:cs typeface="Arial"/>
            </a:endParaRPr>
          </a:p>
          <a:p>
            <a:pPr marL="0" indent="0" algn="just">
              <a:buNone/>
            </a:pPr>
            <a:r>
              <a:rPr lang="en-US" sz="2400" dirty="0" smtClean="0">
                <a:solidFill>
                  <a:schemeClr val="tx1"/>
                </a:solidFill>
                <a:latin typeface="Arial"/>
                <a:cs typeface="Arial"/>
              </a:rPr>
              <a:t>A treatment may have an effect on the patient but may not benefit the patient</a:t>
            </a:r>
          </a:p>
          <a:p>
            <a:pPr marL="0" indent="0" algn="just">
              <a:buNone/>
            </a:pPr>
            <a:endParaRPr lang="en-US" sz="2400" dirty="0" smtClean="0">
              <a:solidFill>
                <a:schemeClr val="tx1"/>
              </a:solidFill>
              <a:latin typeface="Arial"/>
              <a:cs typeface="Arial"/>
            </a:endParaRPr>
          </a:p>
          <a:p>
            <a:pPr marL="0" indent="0" algn="just">
              <a:buNone/>
            </a:pPr>
            <a:r>
              <a:rPr lang="en-US" sz="2400" dirty="0" smtClean="0">
                <a:solidFill>
                  <a:schemeClr val="tx1"/>
                </a:solidFill>
                <a:latin typeface="Arial"/>
                <a:cs typeface="Arial"/>
              </a:rPr>
              <a:t>Treating the disease and not treating the patient</a:t>
            </a:r>
          </a:p>
          <a:p>
            <a:pPr marL="0" indent="0" algn="just">
              <a:buNone/>
            </a:pPr>
            <a:endParaRPr lang="en-US" sz="2400" dirty="0" smtClean="0">
              <a:solidFill>
                <a:schemeClr val="tx1"/>
              </a:solidFill>
              <a:latin typeface="Arial"/>
              <a:cs typeface="Arial"/>
            </a:endParaRPr>
          </a:p>
          <a:p>
            <a:pPr marL="0" indent="0" algn="just">
              <a:buNone/>
            </a:pPr>
            <a:r>
              <a:rPr lang="en-US" sz="2400" dirty="0" smtClean="0">
                <a:solidFill>
                  <a:schemeClr val="tx1"/>
                </a:solidFill>
                <a:latin typeface="Arial"/>
                <a:cs typeface="Arial"/>
              </a:rPr>
              <a:t>Treating the numbers and not treating the patient</a:t>
            </a:r>
          </a:p>
          <a:p>
            <a:pPr marL="0" indent="0" algn="just">
              <a:buNone/>
            </a:pPr>
            <a:endParaRPr lang="en-US" sz="2800" dirty="0">
              <a:latin typeface="Arial"/>
              <a:cs typeface="Arial"/>
            </a:endParaRPr>
          </a:p>
        </p:txBody>
      </p:sp>
      <p:sp>
        <p:nvSpPr>
          <p:cNvPr id="5" name="Title 4"/>
          <p:cNvSpPr>
            <a:spLocks noGrp="1"/>
          </p:cNvSpPr>
          <p:nvPr>
            <p:ph type="title"/>
          </p:nvPr>
        </p:nvSpPr>
        <p:spPr>
          <a:xfrm>
            <a:off x="457200" y="152400"/>
            <a:ext cx="8229600" cy="1238250"/>
          </a:xfrm>
        </p:spPr>
        <p:txBody>
          <a:bodyPr/>
          <a:lstStyle/>
          <a:p>
            <a:pPr algn="ctr"/>
            <a:r>
              <a:rPr lang="en-US" sz="3600" b="1" dirty="0" smtClean="0">
                <a:solidFill>
                  <a:schemeClr val="tx1"/>
                </a:solidFill>
                <a:latin typeface="Arial"/>
                <a:cs typeface="Arial"/>
              </a:rPr>
              <a:t>MEDICAL FUTILITY</a:t>
            </a:r>
            <a:endParaRPr lang="en-US" sz="3600" b="1" dirty="0">
              <a:solidFill>
                <a:schemeClr val="tx1"/>
              </a:solidFill>
              <a:latin typeface="Arial"/>
              <a:cs typeface="Arial"/>
            </a:endParaRPr>
          </a:p>
        </p:txBody>
      </p:sp>
    </p:spTree>
    <p:extLst>
      <p:ext uri="{BB962C8B-B14F-4D97-AF65-F5344CB8AC3E}">
        <p14:creationId xmlns:p14="http://schemas.microsoft.com/office/powerpoint/2010/main" val="368413496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274620" y="2071585"/>
            <a:ext cx="8650542" cy="4525963"/>
          </a:xfrm>
        </p:spPr>
        <p:txBody>
          <a:bodyPr>
            <a:normAutofit/>
          </a:bodyPr>
          <a:lstStyle/>
          <a:p>
            <a:pPr algn="just"/>
            <a:r>
              <a:rPr lang="en-US" sz="2400" dirty="0" smtClean="0">
                <a:solidFill>
                  <a:schemeClr val="tx1"/>
                </a:solidFill>
                <a:latin typeface="Arial"/>
                <a:cs typeface="Arial"/>
              </a:rPr>
              <a:t>Quantitative futility </a:t>
            </a:r>
          </a:p>
          <a:p>
            <a:pPr marL="0" indent="0" algn="just">
              <a:buNone/>
            </a:pPr>
            <a:r>
              <a:rPr lang="en-US" sz="2400" dirty="0" smtClean="0">
                <a:solidFill>
                  <a:schemeClr val="tx1"/>
                </a:solidFill>
                <a:latin typeface="Arial"/>
                <a:cs typeface="Arial"/>
              </a:rPr>
              <a:t>             The likelihood that an intervention will benefit the</a:t>
            </a:r>
          </a:p>
          <a:p>
            <a:pPr marL="0" indent="0" algn="just">
              <a:buNone/>
            </a:pPr>
            <a:r>
              <a:rPr lang="en-US" sz="2400" dirty="0">
                <a:solidFill>
                  <a:schemeClr val="tx1"/>
                </a:solidFill>
                <a:latin typeface="Arial"/>
                <a:cs typeface="Arial"/>
              </a:rPr>
              <a:t> </a:t>
            </a:r>
            <a:r>
              <a:rPr lang="en-US" sz="2400" dirty="0" smtClean="0">
                <a:solidFill>
                  <a:schemeClr val="tx1"/>
                </a:solidFill>
                <a:latin typeface="Arial"/>
                <a:cs typeface="Arial"/>
              </a:rPr>
              <a:t>            patient is exceedingly low (less than 1/100)</a:t>
            </a:r>
          </a:p>
          <a:p>
            <a:pPr marL="0" indent="0" algn="just">
              <a:buNone/>
            </a:pPr>
            <a:endParaRPr lang="en-US" sz="2400" dirty="0">
              <a:solidFill>
                <a:schemeClr val="tx1"/>
              </a:solidFill>
              <a:latin typeface="Arial"/>
              <a:cs typeface="Arial"/>
            </a:endParaRPr>
          </a:p>
          <a:p>
            <a:pPr marL="0" indent="0" algn="just">
              <a:buNone/>
            </a:pPr>
            <a:endParaRPr lang="en-US" sz="2400" dirty="0" smtClean="0">
              <a:solidFill>
                <a:schemeClr val="tx1"/>
              </a:solidFill>
              <a:latin typeface="Arial"/>
              <a:cs typeface="Arial"/>
            </a:endParaRPr>
          </a:p>
          <a:p>
            <a:pPr algn="just"/>
            <a:r>
              <a:rPr lang="en-US" sz="2400" dirty="0" smtClean="0">
                <a:solidFill>
                  <a:schemeClr val="tx1"/>
                </a:solidFill>
                <a:latin typeface="Arial"/>
                <a:cs typeface="Arial"/>
              </a:rPr>
              <a:t>Qualitative futility</a:t>
            </a:r>
          </a:p>
          <a:p>
            <a:pPr marL="0" indent="0" algn="just">
              <a:buNone/>
            </a:pPr>
            <a:r>
              <a:rPr lang="en-US" sz="2400" dirty="0">
                <a:solidFill>
                  <a:schemeClr val="tx1"/>
                </a:solidFill>
                <a:latin typeface="Arial"/>
                <a:cs typeface="Arial"/>
              </a:rPr>
              <a:t> </a:t>
            </a:r>
            <a:r>
              <a:rPr lang="en-US" sz="2400" dirty="0" smtClean="0">
                <a:solidFill>
                  <a:schemeClr val="tx1"/>
                </a:solidFill>
                <a:latin typeface="Arial"/>
                <a:cs typeface="Arial"/>
              </a:rPr>
              <a:t>             The quality of benefit an intervention will produce</a:t>
            </a:r>
          </a:p>
          <a:p>
            <a:pPr marL="0" indent="0" algn="just">
              <a:buNone/>
            </a:pPr>
            <a:r>
              <a:rPr lang="en-US" sz="2400" dirty="0">
                <a:solidFill>
                  <a:schemeClr val="tx1"/>
                </a:solidFill>
                <a:latin typeface="Arial"/>
                <a:cs typeface="Arial"/>
              </a:rPr>
              <a:t> </a:t>
            </a:r>
            <a:r>
              <a:rPr lang="en-US" sz="2400" dirty="0" smtClean="0">
                <a:solidFill>
                  <a:schemeClr val="tx1"/>
                </a:solidFill>
                <a:latin typeface="Arial"/>
                <a:cs typeface="Arial"/>
              </a:rPr>
              <a:t>             is exceedingly poor (Goals/Definition of recovery)</a:t>
            </a:r>
          </a:p>
          <a:p>
            <a:pPr marL="0" indent="0" algn="just">
              <a:buNone/>
            </a:pPr>
            <a:r>
              <a:rPr lang="en-US" sz="2400" dirty="0">
                <a:latin typeface="Arial"/>
                <a:cs typeface="Arial"/>
              </a:rPr>
              <a:t>	</a:t>
            </a:r>
            <a:r>
              <a:rPr lang="en-US" sz="2400" dirty="0" smtClean="0">
                <a:latin typeface="Arial"/>
                <a:cs typeface="Arial"/>
              </a:rPr>
              <a:t>					   </a:t>
            </a:r>
            <a:endParaRPr lang="en-US" sz="2400" dirty="0">
              <a:latin typeface="Arial"/>
              <a:cs typeface="Arial"/>
            </a:endParaRPr>
          </a:p>
        </p:txBody>
      </p:sp>
      <p:sp>
        <p:nvSpPr>
          <p:cNvPr id="5" name="Title 4"/>
          <p:cNvSpPr>
            <a:spLocks noGrp="1"/>
          </p:cNvSpPr>
          <p:nvPr>
            <p:ph type="title"/>
          </p:nvPr>
        </p:nvSpPr>
        <p:spPr>
          <a:xfrm>
            <a:off x="457200" y="152400"/>
            <a:ext cx="8229600" cy="1238250"/>
          </a:xfrm>
        </p:spPr>
        <p:txBody>
          <a:bodyPr/>
          <a:lstStyle/>
          <a:p>
            <a:pPr algn="ctr"/>
            <a:r>
              <a:rPr lang="en-US" sz="3600" b="1" dirty="0" smtClean="0">
                <a:solidFill>
                  <a:schemeClr val="tx1"/>
                </a:solidFill>
                <a:latin typeface="Arial"/>
                <a:cs typeface="Arial"/>
              </a:rPr>
              <a:t>MEDICAL FUTILITY</a:t>
            </a:r>
            <a:endParaRPr lang="en-US" sz="3600" b="1" dirty="0">
              <a:solidFill>
                <a:schemeClr val="tx1"/>
              </a:solidFill>
              <a:latin typeface="Arial"/>
              <a:cs typeface="Arial"/>
            </a:endParaRPr>
          </a:p>
        </p:txBody>
      </p:sp>
    </p:spTree>
    <p:extLst>
      <p:ext uri="{BB962C8B-B14F-4D97-AF65-F5344CB8AC3E}">
        <p14:creationId xmlns:p14="http://schemas.microsoft.com/office/powerpoint/2010/main" val="118431268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457200" y="1371600"/>
            <a:ext cx="8229600" cy="4389437"/>
          </a:xfrm>
        </p:spPr>
        <p:txBody>
          <a:bodyPr/>
          <a:lstStyle/>
          <a:p>
            <a:pPr marL="0" indent="0" algn="ctr">
              <a:buNone/>
            </a:pPr>
            <a:r>
              <a:rPr lang="en-US" sz="3200" dirty="0" smtClean="0">
                <a:latin typeface="Arial"/>
                <a:cs typeface="Arial"/>
              </a:rPr>
              <a:t> </a:t>
            </a:r>
          </a:p>
          <a:p>
            <a:pPr marL="0" indent="0" algn="ctr">
              <a:buNone/>
            </a:pPr>
            <a:r>
              <a:rPr lang="en-US" sz="2800" dirty="0" smtClean="0">
                <a:solidFill>
                  <a:schemeClr val="tx1"/>
                </a:solidFill>
                <a:latin typeface="Arial"/>
                <a:cs typeface="Arial"/>
              </a:rPr>
              <a:t>PHYSICIAN AUTONOMY </a:t>
            </a:r>
          </a:p>
          <a:p>
            <a:pPr marL="0" indent="0" algn="ctr">
              <a:buNone/>
            </a:pPr>
            <a:r>
              <a:rPr lang="en-US" sz="2800" dirty="0" smtClean="0">
                <a:solidFill>
                  <a:schemeClr val="tx1"/>
                </a:solidFill>
                <a:latin typeface="Arial"/>
                <a:cs typeface="Arial"/>
              </a:rPr>
              <a:t>INTEGRITY OF MEDICAL PROFESSION </a:t>
            </a:r>
          </a:p>
          <a:p>
            <a:pPr marL="0" indent="0" algn="ctr">
              <a:buNone/>
            </a:pPr>
            <a:r>
              <a:rPr lang="en-US" sz="2800" dirty="0" smtClean="0">
                <a:solidFill>
                  <a:schemeClr val="tx1"/>
                </a:solidFill>
                <a:latin typeface="Arial"/>
                <a:cs typeface="Arial"/>
              </a:rPr>
              <a:t>VS</a:t>
            </a:r>
          </a:p>
          <a:p>
            <a:pPr marL="0" indent="0" algn="ctr">
              <a:buNone/>
            </a:pPr>
            <a:r>
              <a:rPr lang="en-US" sz="2800" dirty="0" smtClean="0">
                <a:solidFill>
                  <a:schemeClr val="tx1"/>
                </a:solidFill>
                <a:latin typeface="Arial"/>
                <a:cs typeface="Arial"/>
              </a:rPr>
              <a:t>PATIENT/SURROGATE AUTONOMY</a:t>
            </a:r>
          </a:p>
          <a:p>
            <a:pPr marL="0" indent="0" algn="ctr">
              <a:buNone/>
            </a:pPr>
            <a:endParaRPr lang="en-US" sz="2800" dirty="0">
              <a:latin typeface="Arial"/>
              <a:cs typeface="Arial"/>
            </a:endParaRPr>
          </a:p>
          <a:p>
            <a:pPr marL="0" indent="0" algn="ctr">
              <a:buNone/>
            </a:pPr>
            <a:r>
              <a:rPr lang="en-US" sz="3600" dirty="0">
                <a:latin typeface="Arial"/>
                <a:cs typeface="Arial"/>
              </a:rPr>
              <a:t>	</a:t>
            </a:r>
            <a:r>
              <a:rPr lang="en-US" sz="3200" dirty="0" smtClean="0">
                <a:solidFill>
                  <a:srgbClr val="FF0000"/>
                </a:solidFill>
                <a:latin typeface="Arial"/>
                <a:cs typeface="Arial"/>
              </a:rPr>
              <a:t>TYPICALLY A CONFLICT SITUATION</a:t>
            </a:r>
          </a:p>
          <a:p>
            <a:pPr marL="0" indent="0" algn="ctr">
              <a:buNone/>
            </a:pPr>
            <a:endParaRPr lang="en-US" sz="2800" dirty="0">
              <a:latin typeface="Arial"/>
              <a:cs typeface="Arial"/>
            </a:endParaRPr>
          </a:p>
          <a:p>
            <a:pPr marL="0" indent="0" algn="ctr">
              <a:buNone/>
            </a:pPr>
            <a:endParaRPr lang="en-US" sz="2000" dirty="0">
              <a:latin typeface="Arial"/>
              <a:cs typeface="Arial"/>
            </a:endParaRPr>
          </a:p>
        </p:txBody>
      </p:sp>
      <p:sp>
        <p:nvSpPr>
          <p:cNvPr id="5" name="Title 4"/>
          <p:cNvSpPr>
            <a:spLocks noGrp="1"/>
          </p:cNvSpPr>
          <p:nvPr>
            <p:ph type="title"/>
          </p:nvPr>
        </p:nvSpPr>
        <p:spPr>
          <a:xfrm>
            <a:off x="457200" y="152400"/>
            <a:ext cx="8229600" cy="1238250"/>
          </a:xfrm>
        </p:spPr>
        <p:txBody>
          <a:bodyPr/>
          <a:lstStyle/>
          <a:p>
            <a:pPr algn="ctr"/>
            <a:r>
              <a:rPr lang="en-US" sz="3600" b="1" dirty="0" smtClean="0">
                <a:solidFill>
                  <a:schemeClr val="tx1"/>
                </a:solidFill>
                <a:latin typeface="Arial"/>
                <a:cs typeface="Arial"/>
              </a:rPr>
              <a:t>MEDICAL FUTILITY</a:t>
            </a:r>
            <a:endParaRPr lang="en-US" sz="3600" b="1" dirty="0">
              <a:solidFill>
                <a:schemeClr val="tx1"/>
              </a:solidFill>
              <a:latin typeface="Arial"/>
              <a:cs typeface="Arial"/>
            </a:endParaRPr>
          </a:p>
        </p:txBody>
      </p:sp>
    </p:spTree>
    <p:extLst>
      <p:ext uri="{BB962C8B-B14F-4D97-AF65-F5344CB8AC3E}">
        <p14:creationId xmlns:p14="http://schemas.microsoft.com/office/powerpoint/2010/main" val="376320798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72067" y="2413586"/>
            <a:ext cx="7408333" cy="3450696"/>
          </a:xfrm>
        </p:spPr>
        <p:txBody>
          <a:bodyPr>
            <a:normAutofit fontScale="92500" lnSpcReduction="10000"/>
          </a:bodyPr>
          <a:lstStyle/>
          <a:p>
            <a:pPr marL="0" indent="0" algn="just">
              <a:buNone/>
            </a:pPr>
            <a:r>
              <a:rPr lang="en-US" sz="2400" dirty="0" smtClean="0">
                <a:solidFill>
                  <a:schemeClr val="tx1"/>
                </a:solidFill>
                <a:latin typeface="Arial"/>
                <a:cs typeface="Arial"/>
              </a:rPr>
              <a:t>Physicians have no obligation to offer treatments that do not benefit their patients</a:t>
            </a:r>
          </a:p>
          <a:p>
            <a:pPr marL="0" indent="0" algn="just">
              <a:buNone/>
            </a:pPr>
            <a:endParaRPr lang="en-US" sz="2400" dirty="0" smtClean="0">
              <a:solidFill>
                <a:schemeClr val="tx1"/>
              </a:solidFill>
              <a:latin typeface="Arial"/>
              <a:cs typeface="Arial"/>
            </a:endParaRPr>
          </a:p>
          <a:p>
            <a:pPr marL="0" indent="0" algn="just">
              <a:buNone/>
            </a:pPr>
            <a:r>
              <a:rPr lang="en-US" sz="2400" dirty="0" smtClean="0">
                <a:solidFill>
                  <a:schemeClr val="tx1"/>
                </a:solidFill>
                <a:latin typeface="Arial"/>
                <a:cs typeface="Arial"/>
              </a:rPr>
              <a:t>Although respect for patient autonomy entitles them to choose a medically acceptable treatment option, it does not not entitle the patients to receive whatever treatments they ask for</a:t>
            </a:r>
          </a:p>
          <a:p>
            <a:pPr marL="0" indent="0" algn="just">
              <a:buNone/>
            </a:pPr>
            <a:endParaRPr lang="en-US" sz="2400" dirty="0" smtClean="0">
              <a:solidFill>
                <a:schemeClr val="tx1"/>
              </a:solidFill>
              <a:latin typeface="Arial"/>
              <a:cs typeface="Arial"/>
            </a:endParaRPr>
          </a:p>
          <a:p>
            <a:pPr marL="0" indent="0" algn="just">
              <a:buNone/>
            </a:pPr>
            <a:r>
              <a:rPr lang="en-US" sz="2400" dirty="0" smtClean="0">
                <a:solidFill>
                  <a:schemeClr val="tx1"/>
                </a:solidFill>
                <a:latin typeface="Arial"/>
                <a:cs typeface="Arial"/>
              </a:rPr>
              <a:t>Futility determination should conform with professional standards of care</a:t>
            </a:r>
            <a:endParaRPr lang="en-US" sz="2400" dirty="0">
              <a:solidFill>
                <a:schemeClr val="tx1"/>
              </a:solidFill>
              <a:latin typeface="Arial"/>
              <a:cs typeface="Arial"/>
            </a:endParaRPr>
          </a:p>
        </p:txBody>
      </p:sp>
      <p:sp>
        <p:nvSpPr>
          <p:cNvPr id="2" name="Title 1"/>
          <p:cNvSpPr>
            <a:spLocks noGrp="1"/>
          </p:cNvSpPr>
          <p:nvPr>
            <p:ph type="title"/>
          </p:nvPr>
        </p:nvSpPr>
        <p:spPr/>
        <p:txBody>
          <a:bodyPr>
            <a:normAutofit/>
          </a:bodyPr>
          <a:lstStyle/>
          <a:p>
            <a:r>
              <a:rPr lang="en-US" sz="3600" b="1" dirty="0">
                <a:solidFill>
                  <a:schemeClr val="tx1"/>
                </a:solidFill>
                <a:latin typeface="Arial"/>
                <a:cs typeface="Arial"/>
              </a:rPr>
              <a:t>MEDICAL FUTILITY</a:t>
            </a:r>
            <a:endParaRPr lang="en-US" sz="3600" dirty="0">
              <a:solidFill>
                <a:schemeClr val="tx1"/>
              </a:solidFill>
              <a:latin typeface="Arial"/>
              <a:cs typeface="Arial"/>
            </a:endParaRPr>
          </a:p>
        </p:txBody>
      </p:sp>
    </p:spTree>
    <p:extLst>
      <p:ext uri="{BB962C8B-B14F-4D97-AF65-F5344CB8AC3E}">
        <p14:creationId xmlns:p14="http://schemas.microsoft.com/office/powerpoint/2010/main" val="220690258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457200" y="1878226"/>
            <a:ext cx="8229600" cy="4826000"/>
          </a:xfrm>
        </p:spPr>
        <p:txBody>
          <a:bodyPr>
            <a:normAutofit/>
          </a:bodyPr>
          <a:lstStyle/>
          <a:p>
            <a:pPr marL="0" indent="0" algn="just">
              <a:buNone/>
            </a:pPr>
            <a:r>
              <a:rPr lang="en-US" sz="2000" dirty="0" smtClean="0">
                <a:solidFill>
                  <a:schemeClr val="tx1"/>
                </a:solidFill>
                <a:latin typeface="Arial"/>
                <a:cs typeface="Arial"/>
              </a:rPr>
              <a:t>Discussion of futility with family/surrogate. Identification of goals of treatment. Discuss rationale for withholding or withdrawing medical interventions.</a:t>
            </a:r>
          </a:p>
          <a:p>
            <a:pPr marL="0" indent="0" algn="just">
              <a:buNone/>
            </a:pPr>
            <a:endParaRPr lang="en-US" sz="2000" dirty="0" smtClean="0">
              <a:solidFill>
                <a:schemeClr val="tx1"/>
              </a:solidFill>
              <a:latin typeface="Arial"/>
              <a:cs typeface="Arial"/>
            </a:endParaRPr>
          </a:p>
          <a:p>
            <a:pPr marL="0" indent="0" algn="just">
              <a:buNone/>
            </a:pPr>
            <a:r>
              <a:rPr lang="en-US" sz="2000" dirty="0" smtClean="0">
                <a:solidFill>
                  <a:schemeClr val="tx1"/>
                </a:solidFill>
                <a:latin typeface="Arial"/>
                <a:cs typeface="Arial"/>
              </a:rPr>
              <a:t>Obtain consensus and an unified position of all consultants and healthcare workers involved with care</a:t>
            </a:r>
          </a:p>
          <a:p>
            <a:pPr marL="0" indent="0" algn="just">
              <a:buNone/>
            </a:pPr>
            <a:endParaRPr lang="en-US" sz="2000" dirty="0" smtClean="0">
              <a:solidFill>
                <a:schemeClr val="tx1"/>
              </a:solidFill>
              <a:latin typeface="Arial"/>
              <a:cs typeface="Arial"/>
            </a:endParaRPr>
          </a:p>
          <a:p>
            <a:pPr marL="0" indent="0" algn="just">
              <a:buNone/>
            </a:pPr>
            <a:r>
              <a:rPr lang="en-US" sz="2000" dirty="0" smtClean="0">
                <a:solidFill>
                  <a:schemeClr val="tx1"/>
                </a:solidFill>
                <a:latin typeface="Arial"/>
                <a:cs typeface="Arial"/>
              </a:rPr>
              <a:t>Obtain help from third parties, second opinion,  psychiatry, and risk management</a:t>
            </a:r>
          </a:p>
          <a:p>
            <a:pPr marL="0" indent="0" algn="just">
              <a:buNone/>
            </a:pPr>
            <a:endParaRPr lang="en-US" sz="2000" dirty="0" smtClean="0">
              <a:solidFill>
                <a:schemeClr val="tx1"/>
              </a:solidFill>
              <a:latin typeface="Arial"/>
              <a:cs typeface="Arial"/>
            </a:endParaRPr>
          </a:p>
          <a:p>
            <a:pPr marL="0" indent="0" algn="just">
              <a:buNone/>
            </a:pPr>
            <a:r>
              <a:rPr lang="en-US" sz="2000" dirty="0" smtClean="0">
                <a:solidFill>
                  <a:schemeClr val="tx1"/>
                </a:solidFill>
                <a:latin typeface="Arial"/>
                <a:cs typeface="Arial"/>
              </a:rPr>
              <a:t>If no consensus, may resort to patient transfer, independent mediation or probation for court-appointed guardian</a:t>
            </a:r>
          </a:p>
          <a:p>
            <a:pPr algn="just"/>
            <a:endParaRPr lang="en-US" dirty="0">
              <a:latin typeface="Arial"/>
              <a:cs typeface="Arial"/>
            </a:endParaRPr>
          </a:p>
        </p:txBody>
      </p:sp>
      <p:sp>
        <p:nvSpPr>
          <p:cNvPr id="5" name="Title 4"/>
          <p:cNvSpPr>
            <a:spLocks noGrp="1"/>
          </p:cNvSpPr>
          <p:nvPr>
            <p:ph type="title"/>
          </p:nvPr>
        </p:nvSpPr>
        <p:spPr>
          <a:xfrm>
            <a:off x="457200" y="152400"/>
            <a:ext cx="8229600" cy="1238250"/>
          </a:xfrm>
        </p:spPr>
        <p:txBody>
          <a:bodyPr/>
          <a:lstStyle/>
          <a:p>
            <a:pPr algn="ctr"/>
            <a:r>
              <a:rPr lang="en-US" sz="3600" b="1" dirty="0" smtClean="0">
                <a:solidFill>
                  <a:schemeClr val="tx1"/>
                </a:solidFill>
                <a:latin typeface="Arial"/>
                <a:cs typeface="Arial"/>
              </a:rPr>
              <a:t>MEDICAL FUTILITY</a:t>
            </a:r>
            <a:endParaRPr lang="en-US" sz="3600" b="1" dirty="0">
              <a:solidFill>
                <a:schemeClr val="tx1"/>
              </a:solidFill>
              <a:latin typeface="Arial"/>
              <a:cs typeface="Arial"/>
            </a:endParaRPr>
          </a:p>
        </p:txBody>
      </p:sp>
    </p:spTree>
    <p:extLst>
      <p:ext uri="{BB962C8B-B14F-4D97-AF65-F5344CB8AC3E}">
        <p14:creationId xmlns:p14="http://schemas.microsoft.com/office/powerpoint/2010/main" val="392947016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381000" y="2895600"/>
            <a:ext cx="8229600" cy="4389437"/>
          </a:xfrm>
        </p:spPr>
        <p:txBody>
          <a:bodyPr/>
          <a:lstStyle/>
          <a:p>
            <a:pPr marL="0" indent="0" algn="ctr">
              <a:buNone/>
            </a:pPr>
            <a:r>
              <a:rPr lang="en-US" sz="3600" dirty="0" smtClean="0">
                <a:solidFill>
                  <a:schemeClr val="tx1"/>
                </a:solidFill>
                <a:latin typeface="Arial"/>
                <a:cs typeface="Arial"/>
              </a:rPr>
              <a:t>What is the view of the state of OHIO??</a:t>
            </a:r>
            <a:endParaRPr lang="en-US" sz="3600" dirty="0">
              <a:solidFill>
                <a:schemeClr val="tx1"/>
              </a:solidFill>
              <a:latin typeface="Arial"/>
              <a:cs typeface="Arial"/>
            </a:endParaRPr>
          </a:p>
        </p:txBody>
      </p:sp>
      <p:sp>
        <p:nvSpPr>
          <p:cNvPr id="5" name="Title 4"/>
          <p:cNvSpPr>
            <a:spLocks noGrp="1"/>
          </p:cNvSpPr>
          <p:nvPr>
            <p:ph type="title"/>
          </p:nvPr>
        </p:nvSpPr>
        <p:spPr>
          <a:xfrm>
            <a:off x="457200" y="152400"/>
            <a:ext cx="8229600" cy="1238250"/>
          </a:xfrm>
        </p:spPr>
        <p:txBody>
          <a:bodyPr/>
          <a:lstStyle/>
          <a:p>
            <a:pPr algn="ctr"/>
            <a:r>
              <a:rPr lang="en-US" sz="3600" b="1" dirty="0" smtClean="0">
                <a:solidFill>
                  <a:schemeClr val="tx1"/>
                </a:solidFill>
                <a:latin typeface="Arial"/>
                <a:cs typeface="Arial"/>
              </a:rPr>
              <a:t>MEDICAL FUTILITY</a:t>
            </a:r>
            <a:endParaRPr lang="en-US" sz="3600" b="1" dirty="0">
              <a:solidFill>
                <a:schemeClr val="tx1"/>
              </a:solidFill>
              <a:latin typeface="Arial"/>
              <a:cs typeface="Arial"/>
            </a:endParaRPr>
          </a:p>
        </p:txBody>
      </p:sp>
    </p:spTree>
    <p:extLst>
      <p:ext uri="{BB962C8B-B14F-4D97-AF65-F5344CB8AC3E}">
        <p14:creationId xmlns:p14="http://schemas.microsoft.com/office/powerpoint/2010/main" val="120155225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457200" y="1868083"/>
            <a:ext cx="8229600" cy="4389437"/>
          </a:xfrm>
        </p:spPr>
        <p:txBody>
          <a:bodyPr>
            <a:normAutofit/>
          </a:bodyPr>
          <a:lstStyle/>
          <a:p>
            <a:pPr marL="0" indent="0" algn="ctr">
              <a:buNone/>
            </a:pPr>
            <a:r>
              <a:rPr lang="en-US" sz="3200" dirty="0" smtClean="0">
                <a:solidFill>
                  <a:schemeClr val="tx1"/>
                </a:solidFill>
                <a:latin typeface="Arial"/>
                <a:cs typeface="Arial"/>
              </a:rPr>
              <a:t>CURRENT OHIO LAW</a:t>
            </a:r>
          </a:p>
          <a:p>
            <a:pPr marL="0" indent="0" algn="just">
              <a:buNone/>
            </a:pPr>
            <a:r>
              <a:rPr lang="en-US" sz="3200" dirty="0">
                <a:solidFill>
                  <a:schemeClr val="tx1"/>
                </a:solidFill>
                <a:latin typeface="Arial"/>
                <a:cs typeface="Arial"/>
              </a:rPr>
              <a:t> </a:t>
            </a:r>
            <a:r>
              <a:rPr lang="en-US" sz="3200" dirty="0" smtClean="0">
                <a:solidFill>
                  <a:schemeClr val="tx1"/>
                </a:solidFill>
                <a:latin typeface="Arial"/>
                <a:cs typeface="Arial"/>
              </a:rPr>
              <a:t>   </a:t>
            </a:r>
            <a:r>
              <a:rPr lang="en-US" dirty="0" smtClean="0">
                <a:solidFill>
                  <a:schemeClr val="tx1"/>
                </a:solidFill>
                <a:latin typeface="Arial"/>
                <a:cs typeface="Arial"/>
              </a:rPr>
              <a:t>Ohio Dept. of Health Rule 3701-62-03(H):</a:t>
            </a:r>
          </a:p>
          <a:p>
            <a:pPr marL="0" indent="0" algn="just">
              <a:buNone/>
            </a:pPr>
            <a:r>
              <a:rPr lang="en-US" dirty="0">
                <a:solidFill>
                  <a:schemeClr val="tx1"/>
                </a:solidFill>
                <a:latin typeface="Arial"/>
                <a:cs typeface="Arial"/>
              </a:rPr>
              <a:t> </a:t>
            </a:r>
            <a:r>
              <a:rPr lang="en-US" dirty="0" smtClean="0">
                <a:solidFill>
                  <a:schemeClr val="tx1"/>
                </a:solidFill>
                <a:latin typeface="Arial"/>
                <a:cs typeface="Arial"/>
              </a:rPr>
              <a:t>  </a:t>
            </a:r>
          </a:p>
          <a:p>
            <a:pPr marL="0" indent="0" algn="just">
              <a:buNone/>
            </a:pPr>
            <a:r>
              <a:rPr lang="en-US" dirty="0">
                <a:solidFill>
                  <a:schemeClr val="tx1"/>
                </a:solidFill>
                <a:latin typeface="Arial"/>
                <a:cs typeface="Arial"/>
              </a:rPr>
              <a:t> </a:t>
            </a:r>
            <a:r>
              <a:rPr lang="en-US" dirty="0" smtClean="0">
                <a:solidFill>
                  <a:schemeClr val="tx1"/>
                </a:solidFill>
                <a:latin typeface="Arial"/>
                <a:cs typeface="Arial"/>
              </a:rPr>
              <a:t>  DNR statute does not require provision of CPR if, </a:t>
            </a:r>
            <a:endParaRPr lang="en-US" dirty="0">
              <a:solidFill>
                <a:schemeClr val="tx1"/>
              </a:solidFill>
              <a:latin typeface="Arial"/>
              <a:cs typeface="Arial"/>
            </a:endParaRPr>
          </a:p>
          <a:p>
            <a:pPr marL="0" indent="0" algn="just">
              <a:buNone/>
            </a:pPr>
            <a:r>
              <a:rPr lang="en-US" dirty="0" smtClean="0">
                <a:solidFill>
                  <a:schemeClr val="tx1"/>
                </a:solidFill>
                <a:latin typeface="Arial"/>
                <a:cs typeface="Arial"/>
              </a:rPr>
              <a:t>   in judgment of attending physician, CPR would </a:t>
            </a:r>
          </a:p>
          <a:p>
            <a:pPr marL="0" indent="0" algn="just">
              <a:buNone/>
            </a:pPr>
            <a:r>
              <a:rPr lang="en-US" dirty="0">
                <a:solidFill>
                  <a:schemeClr val="tx1"/>
                </a:solidFill>
                <a:latin typeface="Arial"/>
                <a:cs typeface="Arial"/>
              </a:rPr>
              <a:t> </a:t>
            </a:r>
            <a:r>
              <a:rPr lang="en-US" dirty="0" smtClean="0">
                <a:solidFill>
                  <a:schemeClr val="tx1"/>
                </a:solidFill>
                <a:latin typeface="Arial"/>
                <a:cs typeface="Arial"/>
              </a:rPr>
              <a:t>  be futile</a:t>
            </a:r>
            <a:endParaRPr lang="en-US" dirty="0">
              <a:solidFill>
                <a:schemeClr val="tx1"/>
              </a:solidFill>
              <a:latin typeface="Arial"/>
              <a:cs typeface="Arial"/>
            </a:endParaRPr>
          </a:p>
        </p:txBody>
      </p:sp>
      <p:sp>
        <p:nvSpPr>
          <p:cNvPr id="5" name="Title 4"/>
          <p:cNvSpPr>
            <a:spLocks noGrp="1"/>
          </p:cNvSpPr>
          <p:nvPr>
            <p:ph type="title"/>
          </p:nvPr>
        </p:nvSpPr>
        <p:spPr>
          <a:xfrm>
            <a:off x="457200" y="152400"/>
            <a:ext cx="8229600" cy="1238250"/>
          </a:xfrm>
        </p:spPr>
        <p:txBody>
          <a:bodyPr/>
          <a:lstStyle/>
          <a:p>
            <a:pPr algn="ctr"/>
            <a:r>
              <a:rPr lang="en-US" sz="3600" b="1" dirty="0" smtClean="0">
                <a:solidFill>
                  <a:schemeClr val="tx1"/>
                </a:solidFill>
                <a:latin typeface="Arial"/>
                <a:cs typeface="Arial"/>
              </a:rPr>
              <a:t>MEDICAL FUTILITY</a:t>
            </a:r>
            <a:endParaRPr lang="en-US" sz="3600" b="1" dirty="0">
              <a:solidFill>
                <a:schemeClr val="tx1"/>
              </a:solidFill>
              <a:latin typeface="Arial"/>
              <a:cs typeface="Arial"/>
            </a:endParaRPr>
          </a:p>
        </p:txBody>
      </p:sp>
    </p:spTree>
    <p:extLst>
      <p:ext uri="{BB962C8B-B14F-4D97-AF65-F5344CB8AC3E}">
        <p14:creationId xmlns:p14="http://schemas.microsoft.com/office/powerpoint/2010/main" val="182251560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70900" y="838533"/>
            <a:ext cx="7954950" cy="1077218"/>
          </a:xfrm>
          <a:prstGeom prst="rect">
            <a:avLst/>
          </a:prstGeom>
          <a:noFill/>
        </p:spPr>
        <p:txBody>
          <a:bodyPr wrap="square" rtlCol="0">
            <a:spAutoFit/>
          </a:bodyPr>
          <a:lstStyle/>
          <a:p>
            <a:pPr algn="ctr"/>
            <a:r>
              <a:rPr lang="en-US" sz="3200" b="1" dirty="0" smtClean="0">
                <a:latin typeface="Arial"/>
                <a:cs typeface="Arial"/>
              </a:rPr>
              <a:t>ETHICAL CHALLENGES AT THE END OF LIFE</a:t>
            </a:r>
            <a:endParaRPr lang="en-US" sz="3200" b="1" dirty="0">
              <a:latin typeface="Arial"/>
              <a:cs typeface="Arial"/>
            </a:endParaRPr>
          </a:p>
        </p:txBody>
      </p:sp>
      <p:sp>
        <p:nvSpPr>
          <p:cNvPr id="2" name="TextBox 1"/>
          <p:cNvSpPr txBox="1"/>
          <p:nvPr/>
        </p:nvSpPr>
        <p:spPr>
          <a:xfrm>
            <a:off x="670900" y="2448585"/>
            <a:ext cx="8062299" cy="2923877"/>
          </a:xfrm>
          <a:prstGeom prst="rect">
            <a:avLst/>
          </a:prstGeom>
          <a:noFill/>
        </p:spPr>
        <p:txBody>
          <a:bodyPr wrap="square" rtlCol="0">
            <a:spAutoFit/>
          </a:bodyPr>
          <a:lstStyle/>
          <a:p>
            <a:pPr algn="just">
              <a:buFont typeface="Arial"/>
              <a:buChar char="•"/>
            </a:pPr>
            <a:r>
              <a:rPr lang="en-US" sz="2800" dirty="0" smtClean="0">
                <a:latin typeface="Arial"/>
                <a:cs typeface="Arial"/>
              </a:rPr>
              <a:t>    Assessing </a:t>
            </a:r>
            <a:r>
              <a:rPr lang="en-US" sz="2800" dirty="0">
                <a:latin typeface="Arial"/>
                <a:cs typeface="Arial"/>
              </a:rPr>
              <a:t>decision making </a:t>
            </a:r>
            <a:r>
              <a:rPr lang="en-US" sz="2800" dirty="0" smtClean="0">
                <a:latin typeface="Arial"/>
                <a:cs typeface="Arial"/>
              </a:rPr>
              <a:t>capacity</a:t>
            </a:r>
            <a:endParaRPr lang="en-US" sz="2800" dirty="0">
              <a:latin typeface="Arial"/>
              <a:cs typeface="Arial"/>
            </a:endParaRPr>
          </a:p>
          <a:p>
            <a:pPr algn="just">
              <a:buFont typeface="Arial"/>
              <a:buChar char="•"/>
            </a:pPr>
            <a:r>
              <a:rPr lang="en-US" sz="2800" dirty="0" smtClean="0">
                <a:latin typeface="Arial"/>
                <a:cs typeface="Arial"/>
              </a:rPr>
              <a:t>    Withholding </a:t>
            </a:r>
            <a:r>
              <a:rPr lang="en-US" sz="2800" dirty="0">
                <a:latin typeface="Arial"/>
                <a:cs typeface="Arial"/>
              </a:rPr>
              <a:t>vs. withdrawing treatment</a:t>
            </a:r>
          </a:p>
          <a:p>
            <a:pPr algn="just">
              <a:buFont typeface="Arial"/>
              <a:buChar char="•"/>
            </a:pPr>
            <a:r>
              <a:rPr lang="en-US" sz="2800" dirty="0" smtClean="0">
                <a:latin typeface="Arial"/>
                <a:cs typeface="Arial"/>
              </a:rPr>
              <a:t>    Doctrine </a:t>
            </a:r>
            <a:r>
              <a:rPr lang="en-US" sz="2800" dirty="0">
                <a:latin typeface="Arial"/>
                <a:cs typeface="Arial"/>
              </a:rPr>
              <a:t>of double effect </a:t>
            </a:r>
          </a:p>
          <a:p>
            <a:pPr algn="just">
              <a:buFont typeface="Arial"/>
              <a:buChar char="•"/>
            </a:pPr>
            <a:r>
              <a:rPr lang="en-US" sz="2800" dirty="0" smtClean="0">
                <a:latin typeface="Arial"/>
                <a:cs typeface="Arial"/>
              </a:rPr>
              <a:t>    Artificial nutrition </a:t>
            </a:r>
            <a:r>
              <a:rPr lang="en-US" sz="2800" dirty="0">
                <a:latin typeface="Arial"/>
                <a:cs typeface="Arial"/>
              </a:rPr>
              <a:t>and hydration</a:t>
            </a:r>
          </a:p>
          <a:p>
            <a:pPr algn="just">
              <a:buFont typeface="Arial"/>
              <a:buChar char="•"/>
            </a:pPr>
            <a:r>
              <a:rPr lang="en-US" sz="2800" dirty="0" smtClean="0">
                <a:latin typeface="Arial"/>
                <a:cs typeface="Arial"/>
              </a:rPr>
              <a:t>    Futility</a:t>
            </a:r>
            <a:endParaRPr lang="en-US" sz="2800" dirty="0">
              <a:latin typeface="Arial"/>
              <a:cs typeface="Arial"/>
            </a:endParaRPr>
          </a:p>
          <a:p>
            <a:pPr algn="just">
              <a:buFont typeface="Arial"/>
              <a:buChar char="•"/>
            </a:pPr>
            <a:r>
              <a:rPr lang="en-US" sz="2800" dirty="0" smtClean="0">
                <a:latin typeface="Arial"/>
                <a:cs typeface="Arial"/>
              </a:rPr>
              <a:t>    Physician </a:t>
            </a:r>
            <a:r>
              <a:rPr lang="en-US" sz="2800" dirty="0">
                <a:latin typeface="Arial"/>
                <a:cs typeface="Arial"/>
              </a:rPr>
              <a:t>assisted suicide and euthanasia</a:t>
            </a:r>
          </a:p>
          <a:p>
            <a:endParaRPr lang="en-US" sz="1600" dirty="0"/>
          </a:p>
        </p:txBody>
      </p:sp>
    </p:spTree>
    <p:extLst>
      <p:ext uri="{BB962C8B-B14F-4D97-AF65-F5344CB8AC3E}">
        <p14:creationId xmlns:p14="http://schemas.microsoft.com/office/powerpoint/2010/main" val="167410355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323968" y="1828800"/>
            <a:ext cx="8552758" cy="4389437"/>
          </a:xfrm>
        </p:spPr>
        <p:txBody>
          <a:bodyPr>
            <a:normAutofit fontScale="92500" lnSpcReduction="20000"/>
          </a:bodyPr>
          <a:lstStyle/>
          <a:p>
            <a:pPr marL="0" indent="0" algn="ctr">
              <a:buNone/>
            </a:pPr>
            <a:r>
              <a:rPr lang="en-US" sz="3600" dirty="0" smtClean="0">
                <a:solidFill>
                  <a:schemeClr val="tx1"/>
                </a:solidFill>
                <a:latin typeface="Arial"/>
                <a:cs typeface="Arial"/>
              </a:rPr>
              <a:t>CURRENT OHIO LAW</a:t>
            </a:r>
          </a:p>
          <a:p>
            <a:pPr marL="0" indent="0" algn="just">
              <a:buNone/>
            </a:pPr>
            <a:endParaRPr lang="en-US" sz="2600" dirty="0" smtClean="0">
              <a:solidFill>
                <a:schemeClr val="tx1"/>
              </a:solidFill>
              <a:latin typeface="Arial"/>
              <a:cs typeface="Arial"/>
            </a:endParaRPr>
          </a:p>
          <a:p>
            <a:pPr marL="0" indent="0" algn="just">
              <a:buNone/>
            </a:pPr>
            <a:r>
              <a:rPr lang="en-US" sz="2600" dirty="0" smtClean="0">
                <a:solidFill>
                  <a:schemeClr val="tx1"/>
                </a:solidFill>
                <a:latin typeface="Arial"/>
                <a:cs typeface="Arial"/>
              </a:rPr>
              <a:t>However, no immunity for a physician issuing a DNR order if:</a:t>
            </a:r>
          </a:p>
          <a:p>
            <a:pPr marL="0" indent="0" algn="just">
              <a:buNone/>
            </a:pPr>
            <a:endParaRPr lang="en-US" sz="2600" dirty="0" smtClean="0">
              <a:solidFill>
                <a:schemeClr val="tx1"/>
              </a:solidFill>
              <a:latin typeface="Arial"/>
              <a:cs typeface="Arial"/>
            </a:endParaRPr>
          </a:p>
          <a:p>
            <a:pPr algn="just">
              <a:buFont typeface="Arial"/>
              <a:buChar char="•"/>
            </a:pPr>
            <a:r>
              <a:rPr lang="en-US" sz="2600" dirty="0" smtClean="0">
                <a:solidFill>
                  <a:schemeClr val="tx1"/>
                </a:solidFill>
                <a:latin typeface="Arial"/>
                <a:cs typeface="Arial"/>
              </a:rPr>
              <a:t>The order is contrary to reasonable medical standards, or</a:t>
            </a:r>
          </a:p>
          <a:p>
            <a:pPr marL="0" indent="0" algn="just">
              <a:buNone/>
            </a:pPr>
            <a:endParaRPr lang="en-US" sz="2600" dirty="0" smtClean="0">
              <a:solidFill>
                <a:schemeClr val="tx1"/>
              </a:solidFill>
              <a:latin typeface="Arial"/>
              <a:cs typeface="Arial"/>
            </a:endParaRPr>
          </a:p>
          <a:p>
            <a:pPr algn="just">
              <a:buFont typeface="Arial"/>
              <a:buChar char="•"/>
            </a:pPr>
            <a:r>
              <a:rPr lang="en-US" sz="2600" dirty="0" smtClean="0">
                <a:solidFill>
                  <a:schemeClr val="tx1"/>
                </a:solidFill>
                <a:latin typeface="Arial"/>
                <a:cs typeface="Arial"/>
              </a:rPr>
              <a:t>The physician knows, or has reason to know, that the order is contrary to the patient or the patient’s legally-authorized decision-maker, </a:t>
            </a:r>
            <a:r>
              <a:rPr lang="en-US" sz="2600" i="1" dirty="0" smtClean="0">
                <a:solidFill>
                  <a:schemeClr val="tx1"/>
                </a:solidFill>
                <a:latin typeface="Arial"/>
                <a:cs typeface="Arial"/>
              </a:rPr>
              <a:t>unless in judgment of physician, CPR would be futile</a:t>
            </a:r>
          </a:p>
          <a:p>
            <a:pPr marL="0" indent="0" algn="ctr">
              <a:buNone/>
            </a:pPr>
            <a:endParaRPr lang="en-US" sz="2800" dirty="0">
              <a:latin typeface="Arial"/>
              <a:cs typeface="Arial"/>
            </a:endParaRPr>
          </a:p>
          <a:p>
            <a:pPr marL="0" indent="0" algn="just">
              <a:buNone/>
            </a:pPr>
            <a:r>
              <a:rPr lang="en-US" sz="2800" dirty="0" smtClean="0">
                <a:latin typeface="Arial"/>
                <a:cs typeface="Arial"/>
              </a:rPr>
              <a:t> </a:t>
            </a:r>
            <a:endParaRPr lang="en-US" sz="2800" dirty="0">
              <a:latin typeface="Arial"/>
              <a:cs typeface="Arial"/>
            </a:endParaRPr>
          </a:p>
        </p:txBody>
      </p:sp>
      <p:sp>
        <p:nvSpPr>
          <p:cNvPr id="5" name="Title 4"/>
          <p:cNvSpPr>
            <a:spLocks noGrp="1"/>
          </p:cNvSpPr>
          <p:nvPr>
            <p:ph type="title"/>
          </p:nvPr>
        </p:nvSpPr>
        <p:spPr>
          <a:xfrm>
            <a:off x="457200" y="152400"/>
            <a:ext cx="8229600" cy="1238250"/>
          </a:xfrm>
        </p:spPr>
        <p:txBody>
          <a:bodyPr/>
          <a:lstStyle/>
          <a:p>
            <a:pPr algn="ctr"/>
            <a:r>
              <a:rPr lang="en-US" sz="3600" b="1" dirty="0" smtClean="0">
                <a:solidFill>
                  <a:schemeClr val="tx1"/>
                </a:solidFill>
                <a:latin typeface="Arial"/>
                <a:cs typeface="Arial"/>
              </a:rPr>
              <a:t>MEDICAL FUTILITY</a:t>
            </a:r>
            <a:endParaRPr lang="en-US" sz="3600" b="1" dirty="0">
              <a:solidFill>
                <a:schemeClr val="tx1"/>
              </a:solidFill>
              <a:latin typeface="Arial"/>
              <a:cs typeface="Arial"/>
            </a:endParaRPr>
          </a:p>
        </p:txBody>
      </p:sp>
    </p:spTree>
    <p:extLst>
      <p:ext uri="{BB962C8B-B14F-4D97-AF65-F5344CB8AC3E}">
        <p14:creationId xmlns:p14="http://schemas.microsoft.com/office/powerpoint/2010/main" val="233711513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370666"/>
            <a:ext cx="8500532" cy="4084691"/>
          </a:xfrm>
        </p:spPr>
        <p:txBody>
          <a:bodyPr>
            <a:normAutofit fontScale="25000" lnSpcReduction="20000"/>
          </a:bodyPr>
          <a:lstStyle/>
          <a:p>
            <a:pPr marL="0" indent="0">
              <a:buNone/>
            </a:pPr>
            <a:r>
              <a:rPr lang="en-US" sz="3400" dirty="0" smtClean="0"/>
              <a:t> </a:t>
            </a:r>
            <a:r>
              <a:rPr lang="en-US" sz="2600" dirty="0" smtClean="0">
                <a:solidFill>
                  <a:schemeClr val="tx1"/>
                </a:solidFill>
                <a:latin typeface="Arial"/>
                <a:cs typeface="Arial"/>
              </a:rPr>
              <a:t>      </a:t>
            </a:r>
            <a:r>
              <a:rPr lang="en-US" sz="3100" dirty="0" smtClean="0">
                <a:solidFill>
                  <a:schemeClr val="tx1"/>
                </a:solidFill>
                <a:latin typeface="Arial"/>
                <a:cs typeface="Arial"/>
              </a:rPr>
              <a:t>  </a:t>
            </a:r>
            <a:r>
              <a:rPr lang="en-US" sz="4400" dirty="0" smtClean="0">
                <a:solidFill>
                  <a:schemeClr val="tx1"/>
                </a:solidFill>
                <a:latin typeface="Arial"/>
                <a:cs typeface="Arial"/>
              </a:rPr>
              <a:t>    </a:t>
            </a:r>
            <a:r>
              <a:rPr lang="en-US" sz="8000" b="1" u="sng" dirty="0" err="1" smtClean="0">
                <a:solidFill>
                  <a:schemeClr val="tx1"/>
                </a:solidFill>
                <a:latin typeface="Arial"/>
                <a:cs typeface="Arial"/>
              </a:rPr>
              <a:t>Dr</a:t>
            </a:r>
            <a:r>
              <a:rPr lang="en-US" sz="8000" b="1" u="sng" dirty="0" smtClean="0">
                <a:solidFill>
                  <a:schemeClr val="tx1"/>
                </a:solidFill>
                <a:latin typeface="Arial"/>
                <a:cs typeface="Arial"/>
              </a:rPr>
              <a:t> Jack Kevorkian</a:t>
            </a:r>
            <a:r>
              <a:rPr lang="en-US" sz="8000" dirty="0" smtClean="0">
                <a:solidFill>
                  <a:schemeClr val="tx1"/>
                </a:solidFill>
                <a:latin typeface="Arial"/>
                <a:cs typeface="Arial"/>
              </a:rPr>
              <a:t> performed first PAS on a woman with early </a:t>
            </a:r>
          </a:p>
          <a:p>
            <a:pPr marL="0" indent="0">
              <a:buNone/>
            </a:pPr>
            <a:r>
              <a:rPr lang="en-US" sz="8000" dirty="0">
                <a:solidFill>
                  <a:schemeClr val="tx1"/>
                </a:solidFill>
                <a:latin typeface="Arial"/>
                <a:cs typeface="Arial"/>
              </a:rPr>
              <a:t> </a:t>
            </a:r>
            <a:r>
              <a:rPr lang="en-US" sz="8000" dirty="0" smtClean="0">
                <a:solidFill>
                  <a:schemeClr val="tx1"/>
                </a:solidFill>
                <a:latin typeface="Arial"/>
                <a:cs typeface="Arial"/>
              </a:rPr>
              <a:t>     Alzheimer’s disease in Michigan in 1990. Charges were dropped </a:t>
            </a:r>
          </a:p>
          <a:p>
            <a:pPr marL="0" indent="0">
              <a:buNone/>
            </a:pPr>
            <a:r>
              <a:rPr lang="en-US" sz="8000" dirty="0">
                <a:solidFill>
                  <a:schemeClr val="tx1"/>
                </a:solidFill>
                <a:latin typeface="Arial"/>
                <a:cs typeface="Arial"/>
              </a:rPr>
              <a:t> </a:t>
            </a:r>
            <a:r>
              <a:rPr lang="en-US" sz="8000" dirty="0" smtClean="0">
                <a:solidFill>
                  <a:schemeClr val="tx1"/>
                </a:solidFill>
                <a:latin typeface="Arial"/>
                <a:cs typeface="Arial"/>
              </a:rPr>
              <a:t>     for no law outlawed suicide or assisting in it</a:t>
            </a:r>
          </a:p>
          <a:p>
            <a:pPr marL="0" indent="0">
              <a:buNone/>
            </a:pPr>
            <a:r>
              <a:rPr lang="en-US" sz="8000" dirty="0">
                <a:solidFill>
                  <a:schemeClr val="tx1"/>
                </a:solidFill>
                <a:latin typeface="Arial"/>
                <a:cs typeface="Arial"/>
              </a:rPr>
              <a:t> </a:t>
            </a:r>
            <a:endParaRPr lang="en-US" sz="8000" dirty="0" smtClean="0">
              <a:solidFill>
                <a:schemeClr val="tx1"/>
              </a:solidFill>
              <a:latin typeface="Arial"/>
              <a:cs typeface="Arial"/>
            </a:endParaRPr>
          </a:p>
          <a:p>
            <a:pPr marL="0" indent="0">
              <a:buNone/>
            </a:pPr>
            <a:r>
              <a:rPr lang="en-US" sz="8000" dirty="0">
                <a:solidFill>
                  <a:schemeClr val="tx1"/>
                </a:solidFill>
                <a:latin typeface="Arial"/>
                <a:cs typeface="Arial"/>
              </a:rPr>
              <a:t> </a:t>
            </a:r>
            <a:r>
              <a:rPr lang="en-US" sz="8000" dirty="0" smtClean="0">
                <a:solidFill>
                  <a:schemeClr val="tx1"/>
                </a:solidFill>
                <a:latin typeface="Arial"/>
                <a:cs typeface="Arial"/>
              </a:rPr>
              <a:t>     He helped more than 40 people proceed with PAS</a:t>
            </a:r>
          </a:p>
          <a:p>
            <a:pPr marL="0" indent="0">
              <a:buNone/>
            </a:pPr>
            <a:endParaRPr lang="en-US" sz="8000" dirty="0">
              <a:solidFill>
                <a:schemeClr val="tx1"/>
              </a:solidFill>
              <a:latin typeface="Arial"/>
              <a:cs typeface="Arial"/>
            </a:endParaRPr>
          </a:p>
          <a:p>
            <a:pPr marL="0" indent="0">
              <a:buNone/>
            </a:pPr>
            <a:r>
              <a:rPr lang="en-US" sz="8000" dirty="0" smtClean="0">
                <a:solidFill>
                  <a:schemeClr val="tx1"/>
                </a:solidFill>
                <a:latin typeface="Arial"/>
                <a:cs typeface="Arial"/>
              </a:rPr>
              <a:t>       He Crossed the line by euthanizing a patient himself and airing the </a:t>
            </a:r>
          </a:p>
          <a:p>
            <a:pPr marL="0" indent="0">
              <a:buNone/>
            </a:pPr>
            <a:r>
              <a:rPr lang="en-US" sz="8000" dirty="0">
                <a:solidFill>
                  <a:schemeClr val="tx1"/>
                </a:solidFill>
                <a:latin typeface="Arial"/>
                <a:cs typeface="Arial"/>
              </a:rPr>
              <a:t> </a:t>
            </a:r>
            <a:r>
              <a:rPr lang="en-US" sz="8000" dirty="0" smtClean="0">
                <a:solidFill>
                  <a:schemeClr val="tx1"/>
                </a:solidFill>
                <a:latin typeface="Arial"/>
                <a:cs typeface="Arial"/>
              </a:rPr>
              <a:t>      tape on “60 minutes” Convicted of second degree murder and </a:t>
            </a:r>
          </a:p>
          <a:p>
            <a:pPr marL="0" indent="0">
              <a:buNone/>
            </a:pPr>
            <a:r>
              <a:rPr lang="en-US" sz="8000" dirty="0">
                <a:solidFill>
                  <a:schemeClr val="tx1"/>
                </a:solidFill>
                <a:latin typeface="Arial"/>
                <a:cs typeface="Arial"/>
              </a:rPr>
              <a:t> </a:t>
            </a:r>
            <a:r>
              <a:rPr lang="en-US" sz="8000" dirty="0" smtClean="0">
                <a:solidFill>
                  <a:schemeClr val="tx1"/>
                </a:solidFill>
                <a:latin typeface="Arial"/>
                <a:cs typeface="Arial"/>
              </a:rPr>
              <a:t>      jailed for eight years</a:t>
            </a:r>
          </a:p>
          <a:p>
            <a:pPr marL="0" indent="0">
              <a:buNone/>
            </a:pPr>
            <a:r>
              <a:rPr lang="en-US" sz="8000" dirty="0">
                <a:solidFill>
                  <a:schemeClr val="tx1"/>
                </a:solidFill>
                <a:latin typeface="Arial"/>
                <a:cs typeface="Arial"/>
              </a:rPr>
              <a:t> </a:t>
            </a:r>
            <a:r>
              <a:rPr lang="en-US" sz="8000" dirty="0" smtClean="0">
                <a:solidFill>
                  <a:schemeClr val="tx1"/>
                </a:solidFill>
                <a:latin typeface="Arial"/>
                <a:cs typeface="Arial"/>
              </a:rPr>
              <a:t>     </a:t>
            </a:r>
          </a:p>
          <a:p>
            <a:pPr marL="0" indent="0">
              <a:buNone/>
            </a:pPr>
            <a:r>
              <a:rPr lang="en-US" sz="7200" dirty="0" smtClean="0">
                <a:solidFill>
                  <a:schemeClr val="tx1"/>
                </a:solidFill>
                <a:latin typeface="Arial"/>
                <a:cs typeface="Arial"/>
              </a:rPr>
              <a:t>       </a:t>
            </a:r>
            <a:r>
              <a:rPr lang="en-US" sz="8000" dirty="0" smtClean="0">
                <a:solidFill>
                  <a:schemeClr val="tx1"/>
                </a:solidFill>
                <a:latin typeface="Arial"/>
                <a:cs typeface="Arial"/>
              </a:rPr>
              <a:t> While 60% of terminally ill patients support PAS, only 10.6% </a:t>
            </a:r>
          </a:p>
          <a:p>
            <a:pPr marL="0" indent="0">
              <a:buNone/>
            </a:pPr>
            <a:r>
              <a:rPr lang="en-US" sz="8000" dirty="0">
                <a:solidFill>
                  <a:schemeClr val="tx1"/>
                </a:solidFill>
                <a:latin typeface="Arial"/>
                <a:cs typeface="Arial"/>
              </a:rPr>
              <a:t> </a:t>
            </a:r>
            <a:r>
              <a:rPr lang="en-US" sz="8000" dirty="0" smtClean="0">
                <a:solidFill>
                  <a:schemeClr val="tx1"/>
                </a:solidFill>
                <a:latin typeface="Arial"/>
                <a:cs typeface="Arial"/>
              </a:rPr>
              <a:t>      consider it </a:t>
            </a:r>
          </a:p>
          <a:p>
            <a:pPr marL="0" indent="0">
              <a:buNone/>
            </a:pPr>
            <a:r>
              <a:rPr lang="en-US" sz="4800" dirty="0">
                <a:solidFill>
                  <a:schemeClr val="tx1"/>
                </a:solidFill>
                <a:latin typeface="Arial"/>
                <a:cs typeface="Arial"/>
              </a:rPr>
              <a:t> </a:t>
            </a:r>
            <a:r>
              <a:rPr lang="en-US" sz="4800" dirty="0" smtClean="0">
                <a:solidFill>
                  <a:schemeClr val="tx1"/>
                </a:solidFill>
                <a:latin typeface="Arial"/>
                <a:cs typeface="Arial"/>
              </a:rPr>
              <a:t>          </a:t>
            </a:r>
            <a:endParaRPr lang="en-US" sz="8000" dirty="0"/>
          </a:p>
        </p:txBody>
      </p:sp>
      <p:sp>
        <p:nvSpPr>
          <p:cNvPr id="3" name="Title 2"/>
          <p:cNvSpPr>
            <a:spLocks noGrp="1"/>
          </p:cNvSpPr>
          <p:nvPr>
            <p:ph type="title"/>
          </p:nvPr>
        </p:nvSpPr>
        <p:spPr/>
        <p:txBody>
          <a:bodyPr>
            <a:normAutofit/>
          </a:bodyPr>
          <a:lstStyle/>
          <a:p>
            <a:r>
              <a:rPr lang="en-US" sz="3200" b="1" dirty="0" smtClean="0">
                <a:solidFill>
                  <a:schemeClr val="tx1"/>
                </a:solidFill>
                <a:latin typeface="Arial"/>
                <a:cs typeface="Arial"/>
              </a:rPr>
              <a:t>PHYSICIAN ASSISTED SUICIDE</a:t>
            </a:r>
            <a:endParaRPr lang="en-US" sz="3200" b="1" dirty="0">
              <a:solidFill>
                <a:schemeClr val="tx1"/>
              </a:solidFill>
              <a:latin typeface="Arial"/>
              <a:cs typeface="Arial"/>
            </a:endParaRPr>
          </a:p>
        </p:txBody>
      </p:sp>
    </p:spTree>
    <p:extLst>
      <p:ext uri="{BB962C8B-B14F-4D97-AF65-F5344CB8AC3E}">
        <p14:creationId xmlns:p14="http://schemas.microsoft.com/office/powerpoint/2010/main" val="331896992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1" y="2675467"/>
            <a:ext cx="8229600" cy="3450696"/>
          </a:xfrm>
        </p:spPr>
        <p:txBody>
          <a:bodyPr>
            <a:normAutofit lnSpcReduction="10000"/>
          </a:bodyPr>
          <a:lstStyle/>
          <a:p>
            <a:pPr marL="0" indent="0">
              <a:buNone/>
            </a:pPr>
            <a:r>
              <a:rPr lang="en-US" sz="2000" dirty="0" smtClean="0">
                <a:solidFill>
                  <a:schemeClr val="tx1"/>
                </a:solidFill>
                <a:latin typeface="Arial"/>
                <a:cs typeface="Arial"/>
              </a:rPr>
              <a:t>Now legal in </a:t>
            </a:r>
            <a:r>
              <a:rPr lang="en-US" sz="2000" u="sng" dirty="0" smtClean="0">
                <a:solidFill>
                  <a:schemeClr val="tx1"/>
                </a:solidFill>
                <a:latin typeface="Arial"/>
                <a:cs typeface="Arial"/>
              </a:rPr>
              <a:t>Oregon, Washington, and Vermont States</a:t>
            </a:r>
          </a:p>
          <a:p>
            <a:pPr marL="0" indent="0">
              <a:buNone/>
            </a:pPr>
            <a:endParaRPr lang="en-US" sz="2000" dirty="0">
              <a:solidFill>
                <a:schemeClr val="tx1"/>
              </a:solidFill>
              <a:latin typeface="Arial"/>
              <a:cs typeface="Arial"/>
            </a:endParaRPr>
          </a:p>
          <a:p>
            <a:pPr marL="0" indent="0">
              <a:buNone/>
            </a:pPr>
            <a:r>
              <a:rPr lang="en-US" sz="2000" dirty="0" smtClean="0">
                <a:solidFill>
                  <a:schemeClr val="tx1"/>
                </a:solidFill>
                <a:latin typeface="Arial"/>
                <a:cs typeface="Arial"/>
              </a:rPr>
              <a:t>The </a:t>
            </a:r>
            <a:r>
              <a:rPr lang="en-US" sz="2000" b="1" u="sng" dirty="0" smtClean="0">
                <a:solidFill>
                  <a:schemeClr val="tx1"/>
                </a:solidFill>
                <a:latin typeface="Arial"/>
                <a:cs typeface="Arial"/>
              </a:rPr>
              <a:t>Oregon Death with Dignity Act </a:t>
            </a:r>
            <a:r>
              <a:rPr lang="en-US" sz="2000" dirty="0" smtClean="0">
                <a:solidFill>
                  <a:schemeClr val="tx1"/>
                </a:solidFill>
                <a:latin typeface="Arial"/>
                <a:cs typeface="Arial"/>
              </a:rPr>
              <a:t>passed 1994 (51.3% of vote)</a:t>
            </a:r>
          </a:p>
          <a:p>
            <a:pPr marL="0" indent="0">
              <a:buNone/>
            </a:pPr>
            <a:r>
              <a:rPr lang="en-US" sz="2000" dirty="0">
                <a:solidFill>
                  <a:schemeClr val="tx1"/>
                </a:solidFill>
                <a:latin typeface="Arial"/>
                <a:cs typeface="Arial"/>
              </a:rPr>
              <a:t> </a:t>
            </a:r>
            <a:r>
              <a:rPr lang="en-US" sz="2000" dirty="0" smtClean="0">
                <a:solidFill>
                  <a:schemeClr val="tx1"/>
                </a:solidFill>
                <a:latin typeface="Arial"/>
                <a:cs typeface="Arial"/>
              </a:rPr>
              <a:t>              Patients with terminal illness (</a:t>
            </a:r>
            <a:r>
              <a:rPr lang="en-US" sz="2000" dirty="0">
                <a:solidFill>
                  <a:schemeClr val="tx1"/>
                </a:solidFill>
                <a:latin typeface="Arial"/>
                <a:cs typeface="Arial"/>
              </a:rPr>
              <a:t>&lt;</a:t>
            </a:r>
            <a:r>
              <a:rPr lang="en-US" sz="2000" dirty="0" smtClean="0">
                <a:solidFill>
                  <a:schemeClr val="tx1"/>
                </a:solidFill>
                <a:latin typeface="Arial"/>
                <a:cs typeface="Arial"/>
              </a:rPr>
              <a:t> than 6 month survival)</a:t>
            </a:r>
          </a:p>
          <a:p>
            <a:pPr marL="0" indent="0">
              <a:buNone/>
            </a:pPr>
            <a:r>
              <a:rPr lang="en-US" sz="2000" dirty="0">
                <a:solidFill>
                  <a:schemeClr val="tx1"/>
                </a:solidFill>
                <a:latin typeface="Arial"/>
                <a:cs typeface="Arial"/>
              </a:rPr>
              <a:t> </a:t>
            </a:r>
            <a:r>
              <a:rPr lang="en-US" sz="2000" dirty="0" smtClean="0">
                <a:solidFill>
                  <a:schemeClr val="tx1"/>
                </a:solidFill>
                <a:latin typeface="Arial"/>
                <a:cs typeface="Arial"/>
              </a:rPr>
              <a:t>              Written request by patient</a:t>
            </a:r>
          </a:p>
          <a:p>
            <a:pPr marL="0" indent="0">
              <a:buNone/>
            </a:pPr>
            <a:r>
              <a:rPr lang="en-US" sz="2000" dirty="0">
                <a:solidFill>
                  <a:schemeClr val="tx1"/>
                </a:solidFill>
                <a:latin typeface="Arial"/>
                <a:cs typeface="Arial"/>
              </a:rPr>
              <a:t> </a:t>
            </a:r>
            <a:r>
              <a:rPr lang="en-US" sz="2000" dirty="0" smtClean="0">
                <a:solidFill>
                  <a:schemeClr val="tx1"/>
                </a:solidFill>
                <a:latin typeface="Arial"/>
                <a:cs typeface="Arial"/>
              </a:rPr>
              <a:t>              Two witnesses attest that patient is competent (one not </a:t>
            </a:r>
          </a:p>
          <a:p>
            <a:pPr marL="0" indent="0">
              <a:buNone/>
            </a:pPr>
            <a:r>
              <a:rPr lang="en-US" sz="2000" dirty="0">
                <a:solidFill>
                  <a:schemeClr val="tx1"/>
                </a:solidFill>
                <a:latin typeface="Arial"/>
                <a:cs typeface="Arial"/>
              </a:rPr>
              <a:t> </a:t>
            </a:r>
            <a:r>
              <a:rPr lang="en-US" sz="2000" dirty="0" smtClean="0">
                <a:solidFill>
                  <a:schemeClr val="tx1"/>
                </a:solidFill>
                <a:latin typeface="Arial"/>
                <a:cs typeface="Arial"/>
              </a:rPr>
              <a:t>                      family member)</a:t>
            </a:r>
          </a:p>
          <a:p>
            <a:pPr marL="0" indent="0">
              <a:buNone/>
            </a:pPr>
            <a:endParaRPr lang="en-US" sz="2000" dirty="0">
              <a:solidFill>
                <a:schemeClr val="tx1"/>
              </a:solidFill>
              <a:latin typeface="Arial"/>
              <a:cs typeface="Arial"/>
            </a:endParaRPr>
          </a:p>
          <a:p>
            <a:pPr marL="0" indent="0">
              <a:buNone/>
            </a:pPr>
            <a:r>
              <a:rPr lang="en-US" sz="2000" dirty="0" smtClean="0">
                <a:solidFill>
                  <a:schemeClr val="tx1"/>
                </a:solidFill>
                <a:latin typeface="Arial"/>
                <a:cs typeface="Arial"/>
              </a:rPr>
              <a:t>Law used 77 times in 2012  </a:t>
            </a:r>
          </a:p>
          <a:p>
            <a:pPr marL="0" indent="0">
              <a:buNone/>
            </a:pPr>
            <a:r>
              <a:rPr lang="en-US" sz="2000" dirty="0">
                <a:solidFill>
                  <a:schemeClr val="tx1"/>
                </a:solidFill>
                <a:latin typeface="Arial"/>
                <a:cs typeface="Arial"/>
              </a:rPr>
              <a:t> </a:t>
            </a:r>
            <a:r>
              <a:rPr lang="en-US" sz="2000" dirty="0" smtClean="0">
                <a:solidFill>
                  <a:schemeClr val="tx1"/>
                </a:solidFill>
                <a:latin typeface="Arial"/>
                <a:cs typeface="Arial"/>
              </a:rPr>
              <a:t>              </a:t>
            </a:r>
            <a:endParaRPr lang="en-US" sz="2000" dirty="0">
              <a:solidFill>
                <a:schemeClr val="tx1"/>
              </a:solidFill>
              <a:latin typeface="Arial"/>
              <a:cs typeface="Arial"/>
            </a:endParaRPr>
          </a:p>
        </p:txBody>
      </p:sp>
      <p:sp>
        <p:nvSpPr>
          <p:cNvPr id="3" name="Title 2"/>
          <p:cNvSpPr>
            <a:spLocks noGrp="1"/>
          </p:cNvSpPr>
          <p:nvPr>
            <p:ph type="title"/>
          </p:nvPr>
        </p:nvSpPr>
        <p:spPr/>
        <p:txBody>
          <a:bodyPr>
            <a:normAutofit/>
          </a:bodyPr>
          <a:lstStyle/>
          <a:p>
            <a:r>
              <a:rPr lang="en-US" sz="3200" b="1" dirty="0" smtClean="0">
                <a:solidFill>
                  <a:schemeClr val="tx1"/>
                </a:solidFill>
                <a:latin typeface="Arial"/>
                <a:cs typeface="Arial"/>
              </a:rPr>
              <a:t>PHYSICIAN ASSISTED SUICIDE</a:t>
            </a:r>
            <a:endParaRPr lang="en-US" sz="3200" b="1" dirty="0">
              <a:solidFill>
                <a:schemeClr val="tx1"/>
              </a:solidFill>
              <a:latin typeface="Arial"/>
              <a:cs typeface="Arial"/>
            </a:endParaRPr>
          </a:p>
        </p:txBody>
      </p:sp>
    </p:spTree>
    <p:extLst>
      <p:ext uri="{BB962C8B-B14F-4D97-AF65-F5344CB8AC3E}">
        <p14:creationId xmlns:p14="http://schemas.microsoft.com/office/powerpoint/2010/main" val="190738608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75733" y="2675467"/>
            <a:ext cx="7975600" cy="3450696"/>
          </a:xfrm>
        </p:spPr>
        <p:txBody>
          <a:bodyPr/>
          <a:lstStyle/>
          <a:p>
            <a:pPr algn="just">
              <a:buFont typeface="Arial"/>
              <a:buChar char="•"/>
            </a:pPr>
            <a:r>
              <a:rPr lang="en-US" dirty="0" smtClean="0">
                <a:solidFill>
                  <a:schemeClr val="tx1"/>
                </a:solidFill>
                <a:latin typeface="Arial"/>
                <a:cs typeface="Arial"/>
              </a:rPr>
              <a:t>Alternative to adequate care in un/underinsured patients</a:t>
            </a:r>
          </a:p>
          <a:p>
            <a:pPr algn="just">
              <a:buFont typeface="Arial"/>
              <a:buChar char="•"/>
            </a:pPr>
            <a:r>
              <a:rPr lang="en-US" dirty="0" smtClean="0">
                <a:solidFill>
                  <a:schemeClr val="tx1"/>
                </a:solidFill>
                <a:latin typeface="Arial"/>
                <a:cs typeface="Arial"/>
              </a:rPr>
              <a:t>Spread of use to patients who are not decisional</a:t>
            </a:r>
          </a:p>
          <a:p>
            <a:pPr algn="just">
              <a:buFont typeface="Arial"/>
              <a:buChar char="•"/>
            </a:pPr>
            <a:r>
              <a:rPr lang="en-US" dirty="0" smtClean="0">
                <a:solidFill>
                  <a:schemeClr val="tx1"/>
                </a:solidFill>
                <a:latin typeface="Arial"/>
                <a:cs typeface="Arial"/>
              </a:rPr>
              <a:t>May be chosen by patients to avoid burden on family </a:t>
            </a:r>
          </a:p>
          <a:p>
            <a:pPr algn="just">
              <a:buFont typeface="Arial"/>
              <a:buChar char="•"/>
            </a:pPr>
            <a:r>
              <a:rPr lang="en-US" dirty="0" smtClean="0">
                <a:solidFill>
                  <a:schemeClr val="tx1"/>
                </a:solidFill>
                <a:latin typeface="Arial"/>
                <a:cs typeface="Arial"/>
              </a:rPr>
              <a:t>Society ridding itself of the vulnerable and dependent</a:t>
            </a:r>
          </a:p>
          <a:p>
            <a:pPr algn="just">
              <a:buFont typeface="Arial"/>
              <a:buChar char="•"/>
            </a:pPr>
            <a:r>
              <a:rPr lang="en-US" dirty="0" smtClean="0">
                <a:solidFill>
                  <a:schemeClr val="tx1"/>
                </a:solidFill>
                <a:latin typeface="Arial"/>
                <a:cs typeface="Arial"/>
              </a:rPr>
              <a:t>Technical problems</a:t>
            </a:r>
          </a:p>
          <a:p>
            <a:pPr algn="just">
              <a:buFont typeface="Arial"/>
              <a:buChar char="•"/>
            </a:pPr>
            <a:endParaRPr lang="en-US" dirty="0">
              <a:solidFill>
                <a:schemeClr val="tx1"/>
              </a:solidFill>
              <a:latin typeface="Arial"/>
              <a:cs typeface="Arial"/>
            </a:endParaRPr>
          </a:p>
          <a:p>
            <a:pPr marL="0" indent="0">
              <a:buNone/>
            </a:pPr>
            <a:endParaRPr lang="en-US" dirty="0"/>
          </a:p>
        </p:txBody>
      </p:sp>
      <p:sp>
        <p:nvSpPr>
          <p:cNvPr id="3" name="Title 2"/>
          <p:cNvSpPr>
            <a:spLocks noGrp="1"/>
          </p:cNvSpPr>
          <p:nvPr>
            <p:ph type="title"/>
          </p:nvPr>
        </p:nvSpPr>
        <p:spPr/>
        <p:txBody>
          <a:bodyPr>
            <a:normAutofit/>
          </a:bodyPr>
          <a:lstStyle/>
          <a:p>
            <a:r>
              <a:rPr lang="en-US" sz="3200" b="1" dirty="0" smtClean="0">
                <a:solidFill>
                  <a:schemeClr val="tx1"/>
                </a:solidFill>
                <a:latin typeface="Arial"/>
                <a:cs typeface="Arial"/>
              </a:rPr>
              <a:t>PHYSICIAN ASSISTED SUICIDE</a:t>
            </a:r>
            <a:endParaRPr lang="en-US" sz="3200" b="1" dirty="0">
              <a:solidFill>
                <a:schemeClr val="tx1"/>
              </a:solidFill>
              <a:latin typeface="Arial"/>
              <a:cs typeface="Arial"/>
            </a:endParaRPr>
          </a:p>
        </p:txBody>
      </p:sp>
      <p:sp>
        <p:nvSpPr>
          <p:cNvPr id="4" name="TextBox 3"/>
          <p:cNvSpPr txBox="1"/>
          <p:nvPr/>
        </p:nvSpPr>
        <p:spPr>
          <a:xfrm>
            <a:off x="3428285" y="2084650"/>
            <a:ext cx="1945965" cy="461665"/>
          </a:xfrm>
          <a:prstGeom prst="rect">
            <a:avLst/>
          </a:prstGeom>
          <a:noFill/>
        </p:spPr>
        <p:txBody>
          <a:bodyPr wrap="none" rtlCol="0">
            <a:spAutoFit/>
          </a:bodyPr>
          <a:lstStyle/>
          <a:p>
            <a:r>
              <a:rPr lang="en-US" sz="2400" dirty="0" smtClean="0">
                <a:latin typeface="Arial"/>
                <a:cs typeface="Arial"/>
              </a:rPr>
              <a:t>CONCERNS</a:t>
            </a:r>
            <a:endParaRPr lang="en-US" sz="2400" dirty="0">
              <a:latin typeface="Arial"/>
              <a:cs typeface="Arial"/>
            </a:endParaRPr>
          </a:p>
        </p:txBody>
      </p:sp>
    </p:spTree>
    <p:extLst>
      <p:ext uri="{BB962C8B-B14F-4D97-AF65-F5344CB8AC3E}">
        <p14:creationId xmlns:p14="http://schemas.microsoft.com/office/powerpoint/2010/main" val="3484540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lgn="just">
              <a:buNone/>
            </a:pPr>
            <a:r>
              <a:rPr lang="en-US" dirty="0" smtClean="0">
                <a:solidFill>
                  <a:schemeClr val="tx1"/>
                </a:solidFill>
                <a:latin typeface="Arial"/>
                <a:cs typeface="Arial"/>
              </a:rPr>
              <a:t>Physician intentionally ends a patient’s life at the patient’s request and with the patient’s full informed consent</a:t>
            </a:r>
          </a:p>
          <a:p>
            <a:pPr marL="0" indent="0" algn="just">
              <a:buNone/>
            </a:pPr>
            <a:endParaRPr lang="en-US" dirty="0">
              <a:solidFill>
                <a:schemeClr val="tx1"/>
              </a:solidFill>
              <a:latin typeface="Arial"/>
              <a:cs typeface="Arial"/>
            </a:endParaRPr>
          </a:p>
          <a:p>
            <a:pPr marL="0" indent="0" algn="just">
              <a:buNone/>
            </a:pPr>
            <a:r>
              <a:rPr lang="en-US" dirty="0" smtClean="0">
                <a:solidFill>
                  <a:schemeClr val="tx1"/>
                </a:solidFill>
                <a:latin typeface="Arial"/>
                <a:cs typeface="Arial"/>
              </a:rPr>
              <a:t>Illegal in the USA</a:t>
            </a:r>
          </a:p>
          <a:p>
            <a:pPr marL="0" indent="0" algn="just">
              <a:buNone/>
            </a:pPr>
            <a:endParaRPr lang="en-US" dirty="0">
              <a:solidFill>
                <a:schemeClr val="tx1"/>
              </a:solidFill>
              <a:latin typeface="Arial"/>
              <a:cs typeface="Arial"/>
            </a:endParaRPr>
          </a:p>
          <a:p>
            <a:pPr marL="0" indent="0" algn="just">
              <a:buNone/>
            </a:pPr>
            <a:r>
              <a:rPr lang="en-US" dirty="0" smtClean="0">
                <a:solidFill>
                  <a:schemeClr val="tx1"/>
                </a:solidFill>
                <a:latin typeface="Arial"/>
                <a:cs typeface="Arial"/>
              </a:rPr>
              <a:t>Legal only in Belgium and The Netherlands</a:t>
            </a:r>
            <a:endParaRPr lang="en-US" dirty="0">
              <a:solidFill>
                <a:schemeClr val="tx1"/>
              </a:solidFill>
              <a:latin typeface="Arial"/>
              <a:cs typeface="Arial"/>
            </a:endParaRPr>
          </a:p>
        </p:txBody>
      </p:sp>
      <p:sp>
        <p:nvSpPr>
          <p:cNvPr id="3" name="Title 2"/>
          <p:cNvSpPr>
            <a:spLocks noGrp="1"/>
          </p:cNvSpPr>
          <p:nvPr>
            <p:ph type="title"/>
          </p:nvPr>
        </p:nvSpPr>
        <p:spPr/>
        <p:txBody>
          <a:bodyPr>
            <a:normAutofit/>
          </a:bodyPr>
          <a:lstStyle/>
          <a:p>
            <a:r>
              <a:rPr lang="en-US" sz="3200" b="1" dirty="0" smtClean="0">
                <a:solidFill>
                  <a:schemeClr val="tx1"/>
                </a:solidFill>
                <a:latin typeface="Arial"/>
                <a:cs typeface="Arial"/>
              </a:rPr>
              <a:t> EUTHANASIA</a:t>
            </a:r>
            <a:endParaRPr lang="en-US" sz="3200" b="1" dirty="0">
              <a:solidFill>
                <a:schemeClr val="tx1"/>
              </a:solidFill>
              <a:latin typeface="Arial"/>
              <a:cs typeface="Arial"/>
            </a:endParaRPr>
          </a:p>
        </p:txBody>
      </p:sp>
    </p:spTree>
    <p:extLst>
      <p:ext uri="{BB962C8B-B14F-4D97-AF65-F5344CB8AC3E}">
        <p14:creationId xmlns:p14="http://schemas.microsoft.com/office/powerpoint/2010/main" val="35310762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a:bodyPr>
          <a:lstStyle/>
          <a:p>
            <a:pPr algn="l"/>
            <a:r>
              <a:rPr lang="en-US" sz="2400" dirty="0" smtClean="0">
                <a:solidFill>
                  <a:schemeClr val="tx1"/>
                </a:solidFill>
                <a:latin typeface="Arial"/>
                <a:cs typeface="Arial"/>
              </a:rPr>
              <a:t>1. </a:t>
            </a:r>
            <a:r>
              <a:rPr lang="en-US" sz="2400" dirty="0" err="1" smtClean="0">
                <a:solidFill>
                  <a:schemeClr val="tx1"/>
                </a:solidFill>
                <a:latin typeface="Arial"/>
                <a:cs typeface="Arial"/>
              </a:rPr>
              <a:t>Uptodate</a:t>
            </a:r>
            <a:r>
              <a:rPr lang="en-US" sz="2400" dirty="0" smtClean="0">
                <a:solidFill>
                  <a:schemeClr val="tx1"/>
                </a:solidFill>
                <a:latin typeface="Arial"/>
                <a:cs typeface="Arial"/>
              </a:rPr>
              <a:t/>
            </a:r>
            <a:br>
              <a:rPr lang="en-US" sz="2400" dirty="0" smtClean="0">
                <a:solidFill>
                  <a:schemeClr val="tx1"/>
                </a:solidFill>
                <a:latin typeface="Arial"/>
                <a:cs typeface="Arial"/>
              </a:rPr>
            </a:br>
            <a:r>
              <a:rPr lang="en-US" sz="2400" dirty="0" smtClean="0">
                <a:solidFill>
                  <a:schemeClr val="tx1"/>
                </a:solidFill>
                <a:latin typeface="Arial"/>
                <a:cs typeface="Arial"/>
              </a:rPr>
              <a:t>2. Michele Nichols, RN, BSN, MA  Medical Ethics for </a:t>
            </a:r>
            <a:br>
              <a:rPr lang="en-US" sz="2400" dirty="0" smtClean="0">
                <a:solidFill>
                  <a:schemeClr val="tx1"/>
                </a:solidFill>
                <a:latin typeface="Arial"/>
                <a:cs typeface="Arial"/>
              </a:rPr>
            </a:br>
            <a:r>
              <a:rPr lang="en-US" sz="2400" dirty="0">
                <a:solidFill>
                  <a:schemeClr val="tx1"/>
                </a:solidFill>
                <a:latin typeface="Arial"/>
                <a:cs typeface="Arial"/>
              </a:rPr>
              <a:t> </a:t>
            </a:r>
            <a:r>
              <a:rPr lang="en-US" sz="2400" dirty="0" smtClean="0">
                <a:solidFill>
                  <a:schemeClr val="tx1"/>
                </a:solidFill>
                <a:latin typeface="Arial"/>
                <a:cs typeface="Arial"/>
              </a:rPr>
              <a:t>   Physicians 2013</a:t>
            </a:r>
            <a:endParaRPr lang="en-US" sz="2400" dirty="0">
              <a:solidFill>
                <a:schemeClr val="tx1"/>
              </a:solidFill>
              <a:latin typeface="Arial"/>
              <a:cs typeface="Arial"/>
            </a:endParaRPr>
          </a:p>
        </p:txBody>
      </p:sp>
      <p:sp>
        <p:nvSpPr>
          <p:cNvPr id="7" name="Text Placeholder 6"/>
          <p:cNvSpPr>
            <a:spLocks noGrp="1"/>
          </p:cNvSpPr>
          <p:nvPr>
            <p:ph type="body" idx="1"/>
          </p:nvPr>
        </p:nvSpPr>
        <p:spPr/>
        <p:txBody>
          <a:bodyPr/>
          <a:lstStyle/>
          <a:p>
            <a:pPr algn="l"/>
            <a:r>
              <a:rPr lang="en-US" b="1" dirty="0" smtClean="0">
                <a:solidFill>
                  <a:schemeClr val="tx1"/>
                </a:solidFill>
                <a:latin typeface="Arial"/>
                <a:cs typeface="Arial"/>
              </a:rPr>
              <a:t>References</a:t>
            </a:r>
            <a:endParaRPr lang="en-US" b="1" dirty="0">
              <a:solidFill>
                <a:schemeClr val="tx1"/>
              </a:solidFill>
              <a:latin typeface="Arial"/>
              <a:cs typeface="Arial"/>
            </a:endParaRPr>
          </a:p>
        </p:txBody>
      </p:sp>
    </p:spTree>
    <p:extLst>
      <p:ext uri="{BB962C8B-B14F-4D97-AF65-F5344CB8AC3E}">
        <p14:creationId xmlns:p14="http://schemas.microsoft.com/office/powerpoint/2010/main" val="332027603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163979149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508121"/>
            <a:ext cx="7851648" cy="1828800"/>
          </a:xfrm>
        </p:spPr>
        <p:txBody>
          <a:bodyPr>
            <a:normAutofit/>
          </a:bodyPr>
          <a:lstStyle/>
          <a:p>
            <a:pPr algn="ctr"/>
            <a:r>
              <a:rPr lang="en-US" sz="4000" b="1" dirty="0" smtClean="0">
                <a:solidFill>
                  <a:schemeClr val="bg1"/>
                </a:solidFill>
                <a:latin typeface="Arial" pitchFamily="34" charset="0"/>
                <a:cs typeface="Arial" pitchFamily="34" charset="0"/>
              </a:rPr>
              <a:t>BIOETHICS</a:t>
            </a:r>
            <a:br>
              <a:rPr lang="en-US" sz="4000" b="1" dirty="0" smtClean="0">
                <a:solidFill>
                  <a:schemeClr val="bg1"/>
                </a:solidFill>
                <a:latin typeface="Arial" pitchFamily="34" charset="0"/>
                <a:cs typeface="Arial" pitchFamily="34" charset="0"/>
              </a:rPr>
            </a:br>
            <a:r>
              <a:rPr lang="en-US" sz="3200" dirty="0" smtClean="0">
                <a:solidFill>
                  <a:schemeClr val="bg1"/>
                </a:solidFill>
                <a:latin typeface="Arial" pitchFamily="34" charset="0"/>
                <a:cs typeface="Arial" pitchFamily="34" charset="0"/>
              </a:rPr>
              <a:t>HISTORY</a:t>
            </a:r>
            <a:r>
              <a:rPr lang="en-US" sz="4000" b="1" dirty="0" smtClean="0">
                <a:solidFill>
                  <a:schemeClr val="bg1"/>
                </a:solidFill>
                <a:latin typeface="Arial" pitchFamily="34" charset="0"/>
                <a:cs typeface="Arial" pitchFamily="34" charset="0"/>
              </a:rPr>
              <a:t/>
            </a:r>
            <a:br>
              <a:rPr lang="en-US" sz="4000" b="1" dirty="0" smtClean="0">
                <a:solidFill>
                  <a:schemeClr val="bg1"/>
                </a:solidFill>
                <a:latin typeface="Arial" pitchFamily="34" charset="0"/>
                <a:cs typeface="Arial" pitchFamily="34" charset="0"/>
              </a:rPr>
            </a:br>
            <a:endParaRPr lang="en-US" sz="4000" b="1" dirty="0">
              <a:solidFill>
                <a:schemeClr val="bg1"/>
              </a:solidFill>
            </a:endParaRPr>
          </a:p>
        </p:txBody>
      </p:sp>
      <p:sp>
        <p:nvSpPr>
          <p:cNvPr id="5" name="Text Placeholder 4"/>
          <p:cNvSpPr>
            <a:spLocks noGrp="1"/>
          </p:cNvSpPr>
          <p:nvPr>
            <p:ph type="subTitle" idx="1"/>
          </p:nvPr>
        </p:nvSpPr>
        <p:spPr>
          <a:xfrm>
            <a:off x="533400" y="2362200"/>
            <a:ext cx="4114800" cy="3657600"/>
          </a:xfrm>
        </p:spPr>
        <p:txBody>
          <a:bodyPr>
            <a:normAutofit/>
          </a:bodyPr>
          <a:lstStyle/>
          <a:p>
            <a:endParaRPr lang="en-US" sz="2000" b="1" dirty="0" smtClean="0">
              <a:latin typeface="Arial" pitchFamily="34" charset="0"/>
              <a:cs typeface="Arial" pitchFamily="34" charset="0"/>
            </a:endParaRPr>
          </a:p>
          <a:p>
            <a:endParaRPr lang="en-US" sz="2000" b="1" dirty="0">
              <a:latin typeface="Arial" pitchFamily="34" charset="0"/>
              <a:cs typeface="Arial" pitchFamily="34" charset="0"/>
            </a:endParaRPr>
          </a:p>
        </p:txBody>
      </p:sp>
      <p:sp>
        <p:nvSpPr>
          <p:cNvPr id="3" name="TextBox 2"/>
          <p:cNvSpPr txBox="1"/>
          <p:nvPr/>
        </p:nvSpPr>
        <p:spPr>
          <a:xfrm>
            <a:off x="793020" y="2162145"/>
            <a:ext cx="7710359" cy="400110"/>
          </a:xfrm>
          <a:prstGeom prst="rect">
            <a:avLst/>
          </a:prstGeom>
          <a:noFill/>
        </p:spPr>
        <p:txBody>
          <a:bodyPr wrap="square" rtlCol="0">
            <a:spAutoFit/>
          </a:bodyPr>
          <a:lstStyle/>
          <a:p>
            <a:pPr algn="ctr"/>
            <a:r>
              <a:rPr lang="en-US" sz="2000" dirty="0" smtClean="0"/>
              <a:t>PATIENT SELF-DETERMINATION ACT of  1991 </a:t>
            </a:r>
            <a:endParaRPr lang="en-US" sz="2000" dirty="0"/>
          </a:p>
        </p:txBody>
      </p:sp>
      <p:sp>
        <p:nvSpPr>
          <p:cNvPr id="4" name="TextBox 3"/>
          <p:cNvSpPr txBox="1"/>
          <p:nvPr/>
        </p:nvSpPr>
        <p:spPr>
          <a:xfrm>
            <a:off x="4898398" y="3485691"/>
            <a:ext cx="184666" cy="369332"/>
          </a:xfrm>
          <a:prstGeom prst="rect">
            <a:avLst/>
          </a:prstGeom>
          <a:noFill/>
        </p:spPr>
        <p:txBody>
          <a:bodyPr wrap="none" rtlCol="0">
            <a:spAutoFit/>
          </a:bodyPr>
          <a:lstStyle/>
          <a:p>
            <a:endParaRPr lang="en-US" dirty="0"/>
          </a:p>
        </p:txBody>
      </p:sp>
      <p:sp>
        <p:nvSpPr>
          <p:cNvPr id="6" name="TextBox 5"/>
          <p:cNvSpPr txBox="1"/>
          <p:nvPr/>
        </p:nvSpPr>
        <p:spPr>
          <a:xfrm>
            <a:off x="637474" y="2849701"/>
            <a:ext cx="8021451" cy="3170099"/>
          </a:xfrm>
          <a:prstGeom prst="rect">
            <a:avLst/>
          </a:prstGeom>
          <a:noFill/>
        </p:spPr>
        <p:txBody>
          <a:bodyPr wrap="square" rtlCol="0">
            <a:spAutoFit/>
          </a:bodyPr>
          <a:lstStyle/>
          <a:p>
            <a:pPr marL="342900" indent="-342900" algn="just">
              <a:buFont typeface="Arial"/>
              <a:buChar char="•"/>
            </a:pPr>
            <a:r>
              <a:rPr lang="en-US" sz="2000" dirty="0" smtClean="0">
                <a:latin typeface="Arial"/>
                <a:cs typeface="Arial"/>
              </a:rPr>
              <a:t>Providers must offer written information to all adult patients regarding their rights under state law to accept/refuse treatment and to make advance directives</a:t>
            </a:r>
          </a:p>
          <a:p>
            <a:pPr marL="342900" indent="-342900" algn="just">
              <a:buFont typeface="Arial"/>
              <a:buChar char="•"/>
            </a:pPr>
            <a:r>
              <a:rPr lang="en-US" sz="2000" dirty="0" smtClean="0">
                <a:latin typeface="Arial"/>
                <a:cs typeface="Arial"/>
              </a:rPr>
              <a:t>Record should document whether patient has advance directives</a:t>
            </a:r>
          </a:p>
          <a:p>
            <a:pPr marL="342900" indent="-342900" algn="just">
              <a:buFont typeface="Arial"/>
              <a:buChar char="•"/>
            </a:pPr>
            <a:r>
              <a:rPr lang="en-US" sz="2000" dirty="0" smtClean="0">
                <a:latin typeface="Arial"/>
                <a:cs typeface="Arial"/>
              </a:rPr>
              <a:t>Institutions must provide education regarding advance directives</a:t>
            </a:r>
          </a:p>
          <a:p>
            <a:pPr marL="342900" indent="-342900" algn="just">
              <a:buFont typeface="Arial"/>
              <a:buChar char="•"/>
            </a:pPr>
            <a:r>
              <a:rPr lang="en-US" sz="2000" dirty="0" smtClean="0">
                <a:latin typeface="Arial"/>
                <a:cs typeface="Arial"/>
              </a:rPr>
              <a:t>Institutions have the affirmative obligations to comply with state law regarding advance directives</a:t>
            </a:r>
          </a:p>
          <a:p>
            <a:pPr marL="342900" indent="-342900" algn="just">
              <a:buFont typeface="Arial"/>
              <a:buChar char="•"/>
            </a:pPr>
            <a:r>
              <a:rPr lang="en-US" sz="2000" dirty="0" smtClean="0">
                <a:latin typeface="Arial"/>
                <a:cs typeface="Arial"/>
              </a:rPr>
              <a:t>Legislation was created to keep EOL medical decision-making issues out of courts and in the appropriate arena: patient/family and healthcare workers</a:t>
            </a:r>
            <a:endParaRPr lang="en-US" sz="2000" dirty="0">
              <a:latin typeface="Arial"/>
              <a:cs typeface="Arial"/>
            </a:endParaRPr>
          </a:p>
        </p:txBody>
      </p:sp>
    </p:spTree>
    <p:extLst>
      <p:ext uri="{BB962C8B-B14F-4D97-AF65-F5344CB8AC3E}">
        <p14:creationId xmlns:p14="http://schemas.microsoft.com/office/powerpoint/2010/main" val="323385762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p:cNvSpPr>
            <a:spLocks noGrp="1" noChangeArrowheads="1"/>
          </p:cNvSpPr>
          <p:nvPr>
            <p:ph type="body" idx="1"/>
          </p:nvPr>
        </p:nvSpPr>
        <p:spPr>
          <a:xfrm>
            <a:off x="914400" y="1816274"/>
            <a:ext cx="8001000" cy="3970750"/>
          </a:xfrm>
        </p:spPr>
        <p:txBody>
          <a:bodyPr>
            <a:normAutofit fontScale="92500" lnSpcReduction="10000"/>
          </a:bodyPr>
          <a:lstStyle/>
          <a:p>
            <a:pPr marL="533400" indent="-533400" eaLnBrk="1" hangingPunct="1">
              <a:buSzPct val="100000"/>
              <a:buFont typeface="Times" charset="0"/>
              <a:buAutoNum type="arabicPeriod"/>
            </a:pPr>
            <a:r>
              <a:rPr lang="en-US" sz="3200" dirty="0" smtClean="0"/>
              <a:t>Determine the facts</a:t>
            </a:r>
          </a:p>
          <a:p>
            <a:pPr marL="533400" indent="-533400" eaLnBrk="1" hangingPunct="1">
              <a:buSzPct val="100000"/>
              <a:buFont typeface="Times" charset="0"/>
              <a:buAutoNum type="arabicPeriod"/>
            </a:pPr>
            <a:r>
              <a:rPr lang="en-US" sz="3200" dirty="0" smtClean="0"/>
              <a:t>Define the precise ethical issue</a:t>
            </a:r>
          </a:p>
          <a:p>
            <a:pPr marL="533400" indent="-533400" eaLnBrk="1" hangingPunct="1">
              <a:buSzPct val="100000"/>
              <a:buFont typeface="Times" charset="0"/>
              <a:buAutoNum type="arabicPeriod"/>
            </a:pPr>
            <a:r>
              <a:rPr lang="en-US" sz="3200" dirty="0" smtClean="0"/>
              <a:t>Identify the major principles, rules, and values</a:t>
            </a:r>
          </a:p>
          <a:p>
            <a:pPr marL="533400" indent="-533400" eaLnBrk="1" hangingPunct="1">
              <a:buSzPct val="100000"/>
              <a:buFont typeface="Times" charset="0"/>
              <a:buAutoNum type="arabicPeriod"/>
            </a:pPr>
            <a:r>
              <a:rPr lang="en-US" sz="3200" dirty="0" smtClean="0"/>
              <a:t>Specify the alternatives</a:t>
            </a:r>
          </a:p>
          <a:p>
            <a:pPr marL="533400" indent="-533400" eaLnBrk="1" hangingPunct="1">
              <a:buSzPct val="100000"/>
              <a:buFont typeface="Times" charset="0"/>
              <a:buAutoNum type="arabicPeriod"/>
            </a:pPr>
            <a:r>
              <a:rPr lang="en-US" sz="3200" dirty="0" smtClean="0"/>
              <a:t>Compare values and alternatives</a:t>
            </a:r>
          </a:p>
          <a:p>
            <a:pPr marL="533400" indent="-533400" eaLnBrk="1" hangingPunct="1">
              <a:buSzPct val="100000"/>
              <a:buFont typeface="Times" charset="0"/>
              <a:buAutoNum type="arabicPeriod"/>
            </a:pPr>
            <a:r>
              <a:rPr lang="en-US" sz="3200" dirty="0" smtClean="0"/>
              <a:t>Assess the consequences</a:t>
            </a:r>
          </a:p>
          <a:p>
            <a:pPr marL="533400" indent="-533400" eaLnBrk="1" hangingPunct="1">
              <a:buSzPct val="100000"/>
              <a:buFont typeface="Times" charset="0"/>
              <a:buAutoNum type="arabicPeriod"/>
            </a:pPr>
            <a:r>
              <a:rPr lang="en-US" sz="3200" dirty="0" smtClean="0"/>
              <a:t>Make a decision</a:t>
            </a:r>
          </a:p>
        </p:txBody>
      </p:sp>
      <p:sp>
        <p:nvSpPr>
          <p:cNvPr id="20483" name="Rectangle 4"/>
          <p:cNvSpPr>
            <a:spLocks noChangeArrowheads="1"/>
          </p:cNvSpPr>
          <p:nvPr/>
        </p:nvSpPr>
        <p:spPr bwMode="auto">
          <a:xfrm>
            <a:off x="914400" y="363255"/>
            <a:ext cx="8229600" cy="11649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a:lnSpc>
                <a:spcPct val="90000"/>
              </a:lnSpc>
            </a:pPr>
            <a:r>
              <a:rPr lang="en-US" sz="4000" b="1" dirty="0">
                <a:solidFill>
                  <a:srgbClr val="003366"/>
                </a:solidFill>
                <a:latin typeface="Arial" charset="0"/>
              </a:rPr>
              <a:t>Seven-Step Model for Examining Ethical Dilemmas</a:t>
            </a:r>
          </a:p>
        </p:txBody>
      </p:sp>
    </p:spTree>
    <p:extLst>
      <p:ext uri="{BB962C8B-B14F-4D97-AF65-F5344CB8AC3E}">
        <p14:creationId xmlns:p14="http://schemas.microsoft.com/office/powerpoint/2010/main" val="33515398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1" y="2675467"/>
            <a:ext cx="8348132" cy="3691466"/>
          </a:xfrm>
        </p:spPr>
        <p:txBody>
          <a:bodyPr>
            <a:normAutofit fontScale="40000" lnSpcReduction="20000"/>
          </a:bodyPr>
          <a:lstStyle/>
          <a:p>
            <a:pPr marL="0" indent="0">
              <a:buNone/>
            </a:pPr>
            <a:r>
              <a:rPr lang="en-US" sz="5000" dirty="0" smtClean="0">
                <a:solidFill>
                  <a:schemeClr val="tx1"/>
                </a:solidFill>
                <a:latin typeface="Arial"/>
                <a:cs typeface="Arial"/>
              </a:rPr>
              <a:t>Competent vs. decisional</a:t>
            </a:r>
          </a:p>
          <a:p>
            <a:pPr marL="0" indent="0">
              <a:buNone/>
            </a:pPr>
            <a:r>
              <a:rPr lang="en-US" sz="5000" dirty="0">
                <a:solidFill>
                  <a:schemeClr val="tx1"/>
                </a:solidFill>
                <a:latin typeface="Arial"/>
                <a:cs typeface="Arial"/>
              </a:rPr>
              <a:t>	 </a:t>
            </a:r>
            <a:r>
              <a:rPr lang="en-US" sz="5000" dirty="0" smtClean="0">
                <a:solidFill>
                  <a:schemeClr val="tx1"/>
                </a:solidFill>
                <a:latin typeface="Arial"/>
                <a:cs typeface="Arial"/>
              </a:rPr>
              <a:t>                </a:t>
            </a:r>
            <a:r>
              <a:rPr lang="en-US" sz="5000" u="sng" dirty="0" smtClean="0">
                <a:solidFill>
                  <a:schemeClr val="tx1"/>
                </a:solidFill>
                <a:latin typeface="Arial"/>
                <a:cs typeface="Arial"/>
              </a:rPr>
              <a:t>The case of the demented patient</a:t>
            </a:r>
          </a:p>
          <a:p>
            <a:pPr marL="0" indent="0">
              <a:buNone/>
            </a:pPr>
            <a:endParaRPr lang="en-US" sz="5000" u="sng" dirty="0" smtClean="0">
              <a:solidFill>
                <a:schemeClr val="tx1"/>
              </a:solidFill>
              <a:latin typeface="Arial"/>
              <a:cs typeface="Arial"/>
            </a:endParaRPr>
          </a:p>
          <a:p>
            <a:pPr marL="0" indent="0">
              <a:buNone/>
            </a:pPr>
            <a:r>
              <a:rPr lang="en-US" sz="5000" dirty="0" smtClean="0">
                <a:solidFill>
                  <a:schemeClr val="tx1"/>
                </a:solidFill>
                <a:latin typeface="Arial"/>
                <a:cs typeface="Arial"/>
              </a:rPr>
              <a:t>Who does it?</a:t>
            </a:r>
          </a:p>
          <a:p>
            <a:pPr marL="0" indent="0">
              <a:buNone/>
            </a:pPr>
            <a:endParaRPr lang="en-US" sz="5000" dirty="0" smtClean="0">
              <a:solidFill>
                <a:schemeClr val="tx1"/>
              </a:solidFill>
              <a:latin typeface="Arial"/>
              <a:cs typeface="Arial"/>
            </a:endParaRPr>
          </a:p>
          <a:p>
            <a:pPr marL="0" indent="0">
              <a:buNone/>
            </a:pPr>
            <a:r>
              <a:rPr lang="en-US" sz="5000" dirty="0" smtClean="0">
                <a:solidFill>
                  <a:schemeClr val="tx1"/>
                </a:solidFill>
                <a:latin typeface="Arial"/>
                <a:cs typeface="Arial"/>
              </a:rPr>
              <a:t>“Testing” decision making capacity</a:t>
            </a:r>
          </a:p>
          <a:p>
            <a:pPr marL="0" indent="0">
              <a:buNone/>
            </a:pPr>
            <a:r>
              <a:rPr lang="en-US" sz="5000" dirty="0">
                <a:solidFill>
                  <a:schemeClr val="tx1"/>
                </a:solidFill>
                <a:latin typeface="Arial"/>
                <a:cs typeface="Arial"/>
              </a:rPr>
              <a:t>	</a:t>
            </a:r>
            <a:r>
              <a:rPr lang="en-US" sz="5000" dirty="0" smtClean="0">
                <a:solidFill>
                  <a:schemeClr val="tx1"/>
                </a:solidFill>
                <a:latin typeface="Arial"/>
                <a:cs typeface="Arial"/>
              </a:rPr>
              <a:t>	  </a:t>
            </a:r>
            <a:r>
              <a:rPr lang="en-US" sz="5000" u="sng" dirty="0" smtClean="0">
                <a:solidFill>
                  <a:schemeClr val="tx1"/>
                </a:solidFill>
                <a:latin typeface="Arial"/>
                <a:cs typeface="Arial"/>
              </a:rPr>
              <a:t>Ability to communicate</a:t>
            </a:r>
          </a:p>
          <a:p>
            <a:pPr marL="0" indent="0">
              <a:buNone/>
            </a:pPr>
            <a:r>
              <a:rPr lang="en-US" sz="5000" dirty="0">
                <a:solidFill>
                  <a:schemeClr val="tx1"/>
                </a:solidFill>
                <a:latin typeface="Arial"/>
                <a:cs typeface="Arial"/>
              </a:rPr>
              <a:t> </a:t>
            </a:r>
            <a:r>
              <a:rPr lang="en-US" sz="5000" dirty="0" smtClean="0">
                <a:solidFill>
                  <a:schemeClr val="tx1"/>
                </a:solidFill>
                <a:latin typeface="Arial"/>
                <a:cs typeface="Arial"/>
              </a:rPr>
              <a:t>              	  </a:t>
            </a:r>
            <a:r>
              <a:rPr lang="en-US" sz="5000" u="sng" dirty="0" smtClean="0">
                <a:solidFill>
                  <a:schemeClr val="tx1"/>
                </a:solidFill>
                <a:latin typeface="Arial"/>
                <a:cs typeface="Arial"/>
              </a:rPr>
              <a:t>Ability to understand treatment options</a:t>
            </a:r>
          </a:p>
          <a:p>
            <a:pPr marL="0" indent="0">
              <a:buNone/>
            </a:pPr>
            <a:r>
              <a:rPr lang="en-US" sz="5000" dirty="0">
                <a:solidFill>
                  <a:schemeClr val="tx1"/>
                </a:solidFill>
                <a:latin typeface="Arial"/>
                <a:cs typeface="Arial"/>
              </a:rPr>
              <a:t>	 </a:t>
            </a:r>
            <a:r>
              <a:rPr lang="en-US" sz="5000" dirty="0" smtClean="0">
                <a:solidFill>
                  <a:schemeClr val="tx1"/>
                </a:solidFill>
                <a:latin typeface="Arial"/>
                <a:cs typeface="Arial"/>
              </a:rPr>
              <a:t>               </a:t>
            </a:r>
            <a:r>
              <a:rPr lang="en-US" sz="5000" u="sng" dirty="0" smtClean="0">
                <a:solidFill>
                  <a:schemeClr val="tx1"/>
                </a:solidFill>
                <a:latin typeface="Arial"/>
                <a:cs typeface="Arial"/>
              </a:rPr>
              <a:t>Ability to grasp consequences of accepting</a:t>
            </a:r>
          </a:p>
          <a:p>
            <a:pPr marL="0" indent="0">
              <a:buNone/>
            </a:pPr>
            <a:r>
              <a:rPr lang="en-US" sz="5000" dirty="0">
                <a:solidFill>
                  <a:schemeClr val="tx1"/>
                </a:solidFill>
                <a:latin typeface="Arial"/>
                <a:cs typeface="Arial"/>
              </a:rPr>
              <a:t> </a:t>
            </a:r>
            <a:r>
              <a:rPr lang="en-US" sz="5000" dirty="0" smtClean="0">
                <a:solidFill>
                  <a:schemeClr val="tx1"/>
                </a:solidFill>
                <a:latin typeface="Arial"/>
                <a:cs typeface="Arial"/>
              </a:rPr>
              <a:t>                                      </a:t>
            </a:r>
            <a:r>
              <a:rPr lang="en-US" sz="5000" u="sng" dirty="0" smtClean="0">
                <a:solidFill>
                  <a:schemeClr val="tx1"/>
                </a:solidFill>
                <a:latin typeface="Arial"/>
                <a:cs typeface="Arial"/>
              </a:rPr>
              <a:t>or declining therapy</a:t>
            </a:r>
          </a:p>
          <a:p>
            <a:pPr marL="0" indent="0">
              <a:buNone/>
            </a:pPr>
            <a:r>
              <a:rPr lang="en-US" sz="5000" dirty="0">
                <a:solidFill>
                  <a:schemeClr val="tx1"/>
                </a:solidFill>
                <a:latin typeface="Arial"/>
                <a:cs typeface="Arial"/>
              </a:rPr>
              <a:t>	</a:t>
            </a:r>
            <a:r>
              <a:rPr lang="en-US" sz="5000" dirty="0" smtClean="0">
                <a:solidFill>
                  <a:schemeClr val="tx1"/>
                </a:solidFill>
                <a:latin typeface="Arial"/>
                <a:cs typeface="Arial"/>
              </a:rPr>
              <a:t>	  </a:t>
            </a:r>
            <a:r>
              <a:rPr lang="en-US" sz="5000" u="sng" dirty="0" smtClean="0">
                <a:solidFill>
                  <a:schemeClr val="tx1"/>
                </a:solidFill>
                <a:latin typeface="Arial"/>
                <a:cs typeface="Arial"/>
              </a:rPr>
              <a:t>Ability to reason</a:t>
            </a:r>
          </a:p>
          <a:p>
            <a:pPr marL="0" indent="0">
              <a:buNone/>
            </a:pPr>
            <a:r>
              <a:rPr lang="en-US" sz="2800" dirty="0" smtClean="0">
                <a:latin typeface="Arial"/>
                <a:cs typeface="Arial"/>
              </a:rPr>
              <a:t>		</a:t>
            </a:r>
            <a:endParaRPr lang="en-US" sz="2800" dirty="0">
              <a:latin typeface="Arial"/>
              <a:cs typeface="Arial"/>
            </a:endParaRPr>
          </a:p>
        </p:txBody>
      </p:sp>
      <p:sp>
        <p:nvSpPr>
          <p:cNvPr id="2" name="Title 1"/>
          <p:cNvSpPr>
            <a:spLocks noGrp="1"/>
          </p:cNvSpPr>
          <p:nvPr>
            <p:ph type="title"/>
          </p:nvPr>
        </p:nvSpPr>
        <p:spPr>
          <a:xfrm>
            <a:off x="167725" y="274638"/>
            <a:ext cx="8519075" cy="1143000"/>
          </a:xfrm>
        </p:spPr>
        <p:txBody>
          <a:bodyPr>
            <a:noAutofit/>
          </a:bodyPr>
          <a:lstStyle/>
          <a:p>
            <a:r>
              <a:rPr lang="en-US" sz="3200" b="1" dirty="0" smtClean="0">
                <a:latin typeface="Arial"/>
                <a:cs typeface="Arial"/>
              </a:rPr>
              <a:t/>
            </a:r>
            <a:br>
              <a:rPr lang="en-US" sz="3200" b="1" dirty="0" smtClean="0">
                <a:latin typeface="Arial"/>
                <a:cs typeface="Arial"/>
              </a:rPr>
            </a:br>
            <a:r>
              <a:rPr lang="en-US" sz="2800" b="1" dirty="0" smtClean="0">
                <a:solidFill>
                  <a:schemeClr val="tx1"/>
                </a:solidFill>
                <a:latin typeface="Arial"/>
                <a:cs typeface="Arial"/>
              </a:rPr>
              <a:t>ASSESSING DECISION MAKING CAPACITY</a:t>
            </a:r>
            <a:r>
              <a:rPr lang="en-US" sz="3200" b="1" dirty="0" smtClean="0">
                <a:solidFill>
                  <a:schemeClr val="tx1"/>
                </a:solidFill>
                <a:latin typeface="Arial"/>
                <a:cs typeface="Arial"/>
              </a:rPr>
              <a:t/>
            </a:r>
            <a:br>
              <a:rPr lang="en-US" sz="3200" b="1" dirty="0" smtClean="0">
                <a:solidFill>
                  <a:schemeClr val="tx1"/>
                </a:solidFill>
                <a:latin typeface="Arial"/>
                <a:cs typeface="Arial"/>
              </a:rPr>
            </a:br>
            <a:endParaRPr lang="en-US" sz="3200" b="1" dirty="0">
              <a:solidFill>
                <a:schemeClr val="tx1"/>
              </a:solidFill>
            </a:endParaRPr>
          </a:p>
        </p:txBody>
      </p:sp>
    </p:spTree>
    <p:extLst>
      <p:ext uri="{BB962C8B-B14F-4D97-AF65-F5344CB8AC3E}">
        <p14:creationId xmlns:p14="http://schemas.microsoft.com/office/powerpoint/2010/main" val="54855663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92126" y="2123961"/>
            <a:ext cx="8651874" cy="4525963"/>
          </a:xfrm>
        </p:spPr>
        <p:txBody>
          <a:bodyPr>
            <a:noAutofit/>
          </a:bodyPr>
          <a:lstStyle/>
          <a:p>
            <a:pPr marL="0" indent="0" algn="just">
              <a:buNone/>
            </a:pPr>
            <a:r>
              <a:rPr lang="en-US" sz="2000" u="sng" dirty="0" smtClean="0">
                <a:solidFill>
                  <a:schemeClr val="tx1"/>
                </a:solidFill>
                <a:latin typeface="Arial"/>
                <a:cs typeface="Arial"/>
              </a:rPr>
              <a:t>The case of the depressed patient</a:t>
            </a:r>
          </a:p>
          <a:p>
            <a:pPr marL="0" indent="0" algn="just">
              <a:buNone/>
            </a:pPr>
            <a:r>
              <a:rPr lang="en-US" sz="2000" dirty="0" smtClean="0">
                <a:solidFill>
                  <a:schemeClr val="tx1"/>
                </a:solidFill>
                <a:latin typeface="Arial"/>
                <a:cs typeface="Arial"/>
              </a:rPr>
              <a:t>	Usually decisional but preferences can be clouded</a:t>
            </a:r>
          </a:p>
          <a:p>
            <a:pPr marL="0" indent="0" algn="just">
              <a:buNone/>
            </a:pPr>
            <a:r>
              <a:rPr lang="en-US" sz="2000" dirty="0">
                <a:solidFill>
                  <a:schemeClr val="tx1"/>
                </a:solidFill>
                <a:latin typeface="Arial"/>
                <a:cs typeface="Arial"/>
              </a:rPr>
              <a:t> </a:t>
            </a:r>
            <a:r>
              <a:rPr lang="en-US" sz="2000" dirty="0" smtClean="0">
                <a:solidFill>
                  <a:schemeClr val="tx1"/>
                </a:solidFill>
                <a:latin typeface="Arial"/>
                <a:cs typeface="Arial"/>
              </a:rPr>
              <a:t>                        by severe depression</a:t>
            </a:r>
          </a:p>
          <a:p>
            <a:pPr marL="0" indent="0" algn="just">
              <a:buNone/>
            </a:pPr>
            <a:r>
              <a:rPr lang="en-US" sz="2000" dirty="0">
                <a:solidFill>
                  <a:schemeClr val="tx1"/>
                </a:solidFill>
                <a:latin typeface="Arial"/>
                <a:cs typeface="Arial"/>
              </a:rPr>
              <a:t> </a:t>
            </a:r>
            <a:r>
              <a:rPr lang="en-US" sz="2000" dirty="0" smtClean="0">
                <a:solidFill>
                  <a:schemeClr val="tx1"/>
                </a:solidFill>
                <a:latin typeface="Arial"/>
                <a:cs typeface="Arial"/>
              </a:rPr>
              <a:t>             </a:t>
            </a:r>
            <a:r>
              <a:rPr lang="en-US" sz="2000" u="sng" dirty="0" smtClean="0">
                <a:solidFill>
                  <a:schemeClr val="tx1"/>
                </a:solidFill>
                <a:latin typeface="Arial"/>
                <a:cs typeface="Arial"/>
              </a:rPr>
              <a:t>Psychiatrist should be involved</a:t>
            </a:r>
          </a:p>
          <a:p>
            <a:pPr marL="0" indent="0" algn="just">
              <a:buNone/>
            </a:pPr>
            <a:r>
              <a:rPr lang="en-US" sz="2000" dirty="0">
                <a:solidFill>
                  <a:schemeClr val="tx1"/>
                </a:solidFill>
                <a:latin typeface="Arial"/>
                <a:cs typeface="Arial"/>
              </a:rPr>
              <a:t> </a:t>
            </a:r>
            <a:r>
              <a:rPr lang="en-US" sz="2000" dirty="0" smtClean="0">
                <a:solidFill>
                  <a:schemeClr val="tx1"/>
                </a:solidFill>
                <a:latin typeface="Arial"/>
                <a:cs typeface="Arial"/>
              </a:rPr>
              <a:t>             </a:t>
            </a:r>
            <a:r>
              <a:rPr lang="en-US" sz="2000" u="sng" dirty="0" smtClean="0">
                <a:solidFill>
                  <a:schemeClr val="tx1"/>
                </a:solidFill>
                <a:latin typeface="Arial"/>
                <a:cs typeface="Arial"/>
              </a:rPr>
              <a:t>Surrogate may need to be involved </a:t>
            </a:r>
          </a:p>
          <a:p>
            <a:pPr marL="0" indent="0" algn="just">
              <a:buNone/>
            </a:pPr>
            <a:r>
              <a:rPr lang="en-US" sz="2000" dirty="0">
                <a:solidFill>
                  <a:schemeClr val="tx1"/>
                </a:solidFill>
                <a:latin typeface="Arial"/>
                <a:cs typeface="Arial"/>
              </a:rPr>
              <a:t> </a:t>
            </a:r>
            <a:r>
              <a:rPr lang="en-US" sz="2000" dirty="0" smtClean="0">
                <a:solidFill>
                  <a:schemeClr val="tx1"/>
                </a:solidFill>
                <a:latin typeface="Arial"/>
                <a:cs typeface="Arial"/>
              </a:rPr>
              <a:t>             </a:t>
            </a:r>
            <a:r>
              <a:rPr lang="en-US" sz="2000" u="sng" dirty="0" smtClean="0">
                <a:solidFill>
                  <a:schemeClr val="tx1"/>
                </a:solidFill>
                <a:latin typeface="Arial"/>
                <a:cs typeface="Arial"/>
              </a:rPr>
              <a:t>Ethics Consultation</a:t>
            </a:r>
          </a:p>
          <a:p>
            <a:pPr marL="0" indent="0" algn="just">
              <a:buNone/>
            </a:pPr>
            <a:r>
              <a:rPr lang="en-US" sz="2000" dirty="0">
                <a:solidFill>
                  <a:schemeClr val="tx1"/>
                </a:solidFill>
                <a:latin typeface="Arial"/>
                <a:cs typeface="Arial"/>
              </a:rPr>
              <a:t> </a:t>
            </a:r>
            <a:r>
              <a:rPr lang="en-US" sz="2000" dirty="0" smtClean="0">
                <a:solidFill>
                  <a:schemeClr val="tx1"/>
                </a:solidFill>
                <a:latin typeface="Arial"/>
                <a:cs typeface="Arial"/>
              </a:rPr>
              <a:t>             </a:t>
            </a:r>
            <a:r>
              <a:rPr lang="en-US" sz="2000" u="sng" dirty="0" smtClean="0">
                <a:solidFill>
                  <a:schemeClr val="tx1"/>
                </a:solidFill>
                <a:latin typeface="Arial"/>
                <a:cs typeface="Arial"/>
              </a:rPr>
              <a:t>Careful with decisions to limit or withdraw or </a:t>
            </a:r>
          </a:p>
          <a:p>
            <a:pPr marL="0" indent="0" algn="just">
              <a:buNone/>
            </a:pPr>
            <a:r>
              <a:rPr lang="en-US" sz="2000" dirty="0">
                <a:solidFill>
                  <a:schemeClr val="tx1"/>
                </a:solidFill>
                <a:latin typeface="Arial"/>
                <a:cs typeface="Arial"/>
              </a:rPr>
              <a:t> </a:t>
            </a:r>
            <a:r>
              <a:rPr lang="en-US" sz="2000" dirty="0" smtClean="0">
                <a:solidFill>
                  <a:schemeClr val="tx1"/>
                </a:solidFill>
                <a:latin typeface="Arial"/>
                <a:cs typeface="Arial"/>
              </a:rPr>
              <a:t>                  </a:t>
            </a:r>
            <a:r>
              <a:rPr lang="en-US" sz="2000" u="sng" dirty="0" smtClean="0">
                <a:solidFill>
                  <a:schemeClr val="tx1"/>
                </a:solidFill>
                <a:latin typeface="Arial"/>
                <a:cs typeface="Arial"/>
              </a:rPr>
              <a:t>withhold care</a:t>
            </a:r>
          </a:p>
          <a:p>
            <a:pPr marL="0" indent="0" algn="just">
              <a:buNone/>
            </a:pPr>
            <a:r>
              <a:rPr lang="en-US" sz="2000" u="sng" dirty="0">
                <a:solidFill>
                  <a:schemeClr val="tx1"/>
                </a:solidFill>
                <a:latin typeface="Arial"/>
                <a:cs typeface="Arial"/>
              </a:rPr>
              <a:t> </a:t>
            </a:r>
            <a:r>
              <a:rPr lang="en-US" sz="2000" u="sng" dirty="0" smtClean="0">
                <a:solidFill>
                  <a:schemeClr val="tx1"/>
                </a:solidFill>
                <a:latin typeface="Arial"/>
                <a:cs typeface="Arial"/>
              </a:rPr>
              <a:t>        </a:t>
            </a:r>
          </a:p>
          <a:p>
            <a:pPr marL="0" indent="0" algn="just">
              <a:buNone/>
            </a:pPr>
            <a:r>
              <a:rPr lang="en-US" sz="2000" dirty="0" smtClean="0">
                <a:solidFill>
                  <a:schemeClr val="tx1"/>
                </a:solidFill>
                <a:latin typeface="Arial"/>
                <a:cs typeface="Arial"/>
              </a:rPr>
              <a:t> Ethnic and cultural variations  </a:t>
            </a:r>
            <a:r>
              <a:rPr lang="en-US" sz="2400" dirty="0" smtClean="0">
                <a:solidFill>
                  <a:schemeClr val="tx1"/>
                </a:solidFill>
                <a:latin typeface="Arial"/>
                <a:cs typeface="Arial"/>
              </a:rPr>
              <a:t>       </a:t>
            </a:r>
            <a:r>
              <a:rPr lang="en-US" sz="2400" dirty="0" smtClean="0">
                <a:latin typeface="Arial"/>
                <a:cs typeface="Arial"/>
              </a:rPr>
              <a:t>   </a:t>
            </a:r>
          </a:p>
          <a:p>
            <a:pPr marL="0" indent="0" algn="just">
              <a:buNone/>
            </a:pPr>
            <a:r>
              <a:rPr lang="en-US" sz="2400" u="sng" dirty="0">
                <a:latin typeface="Arial"/>
                <a:cs typeface="Arial"/>
              </a:rPr>
              <a:t> </a:t>
            </a:r>
            <a:r>
              <a:rPr lang="en-US" sz="2400" u="sng" dirty="0" smtClean="0">
                <a:latin typeface="Arial"/>
                <a:cs typeface="Arial"/>
              </a:rPr>
              <a:t>           </a:t>
            </a:r>
            <a:endParaRPr lang="en-US" sz="2400" u="sng" dirty="0">
              <a:latin typeface="Arial"/>
              <a:cs typeface="Arial"/>
            </a:endParaRPr>
          </a:p>
        </p:txBody>
      </p:sp>
      <p:sp>
        <p:nvSpPr>
          <p:cNvPr id="2" name="Title 1"/>
          <p:cNvSpPr>
            <a:spLocks noGrp="1"/>
          </p:cNvSpPr>
          <p:nvPr>
            <p:ph type="title"/>
          </p:nvPr>
        </p:nvSpPr>
        <p:spPr>
          <a:xfrm>
            <a:off x="167725" y="274638"/>
            <a:ext cx="8519075" cy="1143000"/>
          </a:xfrm>
        </p:spPr>
        <p:txBody>
          <a:bodyPr>
            <a:noAutofit/>
          </a:bodyPr>
          <a:lstStyle/>
          <a:p>
            <a:r>
              <a:rPr lang="en-US" sz="3200" b="1" dirty="0" smtClean="0">
                <a:latin typeface="Arial"/>
                <a:cs typeface="Arial"/>
              </a:rPr>
              <a:t/>
            </a:r>
            <a:br>
              <a:rPr lang="en-US" sz="3200" b="1" dirty="0" smtClean="0">
                <a:latin typeface="Arial"/>
                <a:cs typeface="Arial"/>
              </a:rPr>
            </a:br>
            <a:r>
              <a:rPr lang="en-US" sz="2800" b="1" dirty="0" smtClean="0">
                <a:solidFill>
                  <a:schemeClr val="tx1"/>
                </a:solidFill>
                <a:latin typeface="Arial"/>
                <a:cs typeface="Arial"/>
              </a:rPr>
              <a:t>ASSESSING DECISION MAKING CAPACITY</a:t>
            </a:r>
            <a:r>
              <a:rPr lang="en-US" sz="3200" b="1" dirty="0" smtClean="0">
                <a:latin typeface="Arial"/>
                <a:cs typeface="Arial"/>
              </a:rPr>
              <a:t/>
            </a:r>
            <a:br>
              <a:rPr lang="en-US" sz="3200" b="1" dirty="0" smtClean="0">
                <a:latin typeface="Arial"/>
                <a:cs typeface="Arial"/>
              </a:rPr>
            </a:br>
            <a:endParaRPr lang="en-US" sz="3200" b="1" dirty="0"/>
          </a:p>
        </p:txBody>
      </p:sp>
    </p:spTree>
    <p:extLst>
      <p:ext uri="{BB962C8B-B14F-4D97-AF65-F5344CB8AC3E}">
        <p14:creationId xmlns:p14="http://schemas.microsoft.com/office/powerpoint/2010/main" val="102508731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2065193"/>
            <a:ext cx="8229600" cy="4525963"/>
          </a:xfrm>
        </p:spPr>
        <p:txBody>
          <a:bodyPr>
            <a:normAutofit/>
          </a:bodyPr>
          <a:lstStyle/>
          <a:p>
            <a:pPr marL="0" indent="0">
              <a:buNone/>
            </a:pPr>
            <a:r>
              <a:rPr lang="en-US" dirty="0" smtClean="0">
                <a:solidFill>
                  <a:schemeClr val="tx1"/>
                </a:solidFill>
                <a:latin typeface="Arial"/>
                <a:cs typeface="Arial"/>
              </a:rPr>
              <a:t>                   </a:t>
            </a:r>
            <a:r>
              <a:rPr lang="en-US" u="sng" dirty="0" smtClean="0">
                <a:solidFill>
                  <a:schemeClr val="tx1"/>
                </a:solidFill>
                <a:latin typeface="Arial"/>
                <a:cs typeface="Arial"/>
              </a:rPr>
              <a:t>Morally and legally equivalent</a:t>
            </a:r>
          </a:p>
          <a:p>
            <a:pPr marL="0" indent="0" algn="ctr">
              <a:buNone/>
            </a:pPr>
            <a:r>
              <a:rPr lang="en-US" u="sng" dirty="0" smtClean="0">
                <a:solidFill>
                  <a:schemeClr val="tx1"/>
                </a:solidFill>
                <a:latin typeface="Arial"/>
                <a:cs typeface="Arial"/>
              </a:rPr>
              <a:t> </a:t>
            </a:r>
          </a:p>
          <a:p>
            <a:pPr marL="0" indent="0">
              <a:buNone/>
            </a:pPr>
            <a:r>
              <a:rPr lang="en-US" sz="2000" dirty="0" smtClean="0">
                <a:solidFill>
                  <a:schemeClr val="tx1"/>
                </a:solidFill>
                <a:latin typeface="Arial"/>
                <a:cs typeface="Arial"/>
              </a:rPr>
              <a:t>Moral factors are the same including</a:t>
            </a:r>
          </a:p>
          <a:p>
            <a:pPr marL="0" indent="0">
              <a:buNone/>
            </a:pPr>
            <a:r>
              <a:rPr lang="en-US" sz="2000" dirty="0" smtClean="0">
                <a:solidFill>
                  <a:schemeClr val="tx1"/>
                </a:solidFill>
                <a:latin typeface="Arial"/>
                <a:cs typeface="Arial"/>
              </a:rPr>
              <a:t>                  Respect of patient autonomy </a:t>
            </a:r>
          </a:p>
          <a:p>
            <a:pPr marL="0" indent="0">
              <a:buNone/>
            </a:pPr>
            <a:r>
              <a:rPr lang="en-US" sz="2000" dirty="0">
                <a:solidFill>
                  <a:schemeClr val="tx1"/>
                </a:solidFill>
                <a:latin typeface="Arial"/>
                <a:cs typeface="Arial"/>
              </a:rPr>
              <a:t> </a:t>
            </a:r>
            <a:r>
              <a:rPr lang="en-US" sz="2000" dirty="0" smtClean="0">
                <a:solidFill>
                  <a:schemeClr val="tx1"/>
                </a:solidFill>
                <a:latin typeface="Arial"/>
                <a:cs typeface="Arial"/>
              </a:rPr>
              <a:t>                 Intention of the physician</a:t>
            </a:r>
          </a:p>
          <a:p>
            <a:pPr marL="0" indent="0">
              <a:buNone/>
            </a:pPr>
            <a:r>
              <a:rPr lang="en-US" sz="2000" dirty="0">
                <a:solidFill>
                  <a:schemeClr val="tx1"/>
                </a:solidFill>
                <a:latin typeface="Arial"/>
                <a:cs typeface="Arial"/>
              </a:rPr>
              <a:t> </a:t>
            </a:r>
            <a:r>
              <a:rPr lang="en-US" sz="2000" dirty="0" smtClean="0">
                <a:solidFill>
                  <a:schemeClr val="tx1"/>
                </a:solidFill>
                <a:latin typeface="Arial"/>
                <a:cs typeface="Arial"/>
              </a:rPr>
              <a:t>                 Consequences and cause of death</a:t>
            </a:r>
          </a:p>
          <a:p>
            <a:pPr marL="0" indent="0">
              <a:buNone/>
            </a:pPr>
            <a:endParaRPr lang="en-US" sz="2000" dirty="0">
              <a:solidFill>
                <a:schemeClr val="tx1"/>
              </a:solidFill>
              <a:latin typeface="Arial"/>
              <a:cs typeface="Arial"/>
            </a:endParaRPr>
          </a:p>
          <a:p>
            <a:pPr marL="0" indent="0">
              <a:buNone/>
            </a:pPr>
            <a:r>
              <a:rPr lang="en-US" sz="2000" dirty="0" smtClean="0">
                <a:solidFill>
                  <a:schemeClr val="tx1"/>
                </a:solidFill>
                <a:latin typeface="Arial"/>
                <a:cs typeface="Arial"/>
              </a:rPr>
              <a:t>Withdrawing care is much more emotionally difficult</a:t>
            </a:r>
          </a:p>
          <a:p>
            <a:pPr marL="0" indent="0">
              <a:buNone/>
            </a:pPr>
            <a:endParaRPr lang="en-US" sz="2000" dirty="0" smtClean="0">
              <a:solidFill>
                <a:schemeClr val="tx1"/>
              </a:solidFill>
              <a:latin typeface="Arial"/>
              <a:cs typeface="Arial"/>
            </a:endParaRPr>
          </a:p>
          <a:p>
            <a:pPr marL="0" indent="0">
              <a:buNone/>
            </a:pPr>
            <a:r>
              <a:rPr lang="en-US" sz="2000" dirty="0" smtClean="0">
                <a:solidFill>
                  <a:schemeClr val="tx1"/>
                </a:solidFill>
                <a:latin typeface="Arial"/>
                <a:cs typeface="Arial"/>
              </a:rPr>
              <a:t>Withdrawing care should be less controversial if it does not</a:t>
            </a:r>
          </a:p>
          <a:p>
            <a:pPr marL="0" indent="0">
              <a:buNone/>
            </a:pPr>
            <a:r>
              <a:rPr lang="en-US" sz="2000" dirty="0">
                <a:solidFill>
                  <a:schemeClr val="tx1"/>
                </a:solidFill>
                <a:latin typeface="Arial"/>
                <a:cs typeface="Arial"/>
              </a:rPr>
              <a:t> </a:t>
            </a:r>
            <a:r>
              <a:rPr lang="en-US" sz="2000" dirty="0" smtClean="0">
                <a:solidFill>
                  <a:schemeClr val="tx1"/>
                </a:solidFill>
                <a:latin typeface="Arial"/>
                <a:cs typeface="Arial"/>
              </a:rPr>
              <a:t>       produce the desired effect after a specified time </a:t>
            </a:r>
          </a:p>
          <a:p>
            <a:pPr marL="0" indent="0">
              <a:buNone/>
            </a:pPr>
            <a:endParaRPr lang="en-US" sz="2400" dirty="0">
              <a:latin typeface="Arial"/>
              <a:cs typeface="Arial"/>
            </a:endParaRPr>
          </a:p>
        </p:txBody>
      </p:sp>
      <p:sp>
        <p:nvSpPr>
          <p:cNvPr id="2" name="Title 1"/>
          <p:cNvSpPr>
            <a:spLocks noGrp="1"/>
          </p:cNvSpPr>
          <p:nvPr>
            <p:ph type="title"/>
          </p:nvPr>
        </p:nvSpPr>
        <p:spPr>
          <a:xfrm>
            <a:off x="411018" y="661411"/>
            <a:ext cx="8229600" cy="1143000"/>
          </a:xfrm>
        </p:spPr>
        <p:txBody>
          <a:bodyPr>
            <a:normAutofit fontScale="90000"/>
          </a:bodyPr>
          <a:lstStyle/>
          <a:p>
            <a:r>
              <a:rPr lang="en-US" sz="3100" b="1" dirty="0" smtClean="0">
                <a:solidFill>
                  <a:schemeClr val="tx1"/>
                </a:solidFill>
                <a:latin typeface="Arial"/>
                <a:cs typeface="Arial"/>
              </a:rPr>
              <a:t>WITHHOLDING VS. WITHDRAWING TREATMENT</a:t>
            </a:r>
            <a:r>
              <a:rPr lang="en-US" sz="2800" dirty="0">
                <a:solidFill>
                  <a:schemeClr val="tx1"/>
                </a:solidFill>
                <a:latin typeface="Arial"/>
                <a:cs typeface="Arial"/>
              </a:rPr>
              <a:t/>
            </a:r>
            <a:br>
              <a:rPr lang="en-US" sz="2800" dirty="0">
                <a:solidFill>
                  <a:schemeClr val="tx1"/>
                </a:solidFill>
                <a:latin typeface="Arial"/>
                <a:cs typeface="Arial"/>
              </a:rPr>
            </a:br>
            <a:endParaRPr lang="en-US" sz="2800" b="1" dirty="0">
              <a:solidFill>
                <a:schemeClr val="tx1"/>
              </a:solidFill>
              <a:latin typeface="Arial"/>
              <a:cs typeface="Arial"/>
            </a:endParaRPr>
          </a:p>
        </p:txBody>
      </p:sp>
    </p:spTree>
    <p:extLst>
      <p:ext uri="{BB962C8B-B14F-4D97-AF65-F5344CB8AC3E}">
        <p14:creationId xmlns:p14="http://schemas.microsoft.com/office/powerpoint/2010/main" val="399261961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36842" y="1956467"/>
            <a:ext cx="6403474" cy="4525963"/>
          </a:xfrm>
        </p:spPr>
        <p:txBody>
          <a:bodyPr>
            <a:normAutofit/>
          </a:bodyPr>
          <a:lstStyle/>
          <a:p>
            <a:pPr marL="0" indent="0">
              <a:buNone/>
            </a:pPr>
            <a:r>
              <a:rPr lang="en-US" sz="2400" dirty="0" smtClean="0">
                <a:latin typeface="Arial"/>
                <a:cs typeface="Arial"/>
              </a:rPr>
              <a:t>        </a:t>
            </a:r>
            <a:endParaRPr lang="en-US" sz="2400" u="sng" dirty="0">
              <a:solidFill>
                <a:schemeClr val="tx1"/>
              </a:solidFill>
              <a:latin typeface="Arial"/>
              <a:cs typeface="Arial"/>
            </a:endParaRPr>
          </a:p>
          <a:p>
            <a:pPr marL="0" indent="0" algn="ctr">
              <a:buNone/>
            </a:pPr>
            <a:r>
              <a:rPr lang="en-US" sz="2000" dirty="0" smtClean="0">
                <a:solidFill>
                  <a:schemeClr val="tx1"/>
                </a:solidFill>
                <a:latin typeface="Arial"/>
                <a:cs typeface="Arial"/>
              </a:rPr>
              <a:t>The doctrine applies to interventions that have both a good and a bad effect</a:t>
            </a:r>
          </a:p>
          <a:p>
            <a:pPr marL="0" indent="0" algn="just">
              <a:buNone/>
            </a:pPr>
            <a:endParaRPr lang="en-US" sz="2000" dirty="0">
              <a:solidFill>
                <a:schemeClr val="tx1"/>
              </a:solidFill>
              <a:latin typeface="Arial"/>
              <a:cs typeface="Arial"/>
            </a:endParaRPr>
          </a:p>
          <a:p>
            <a:pPr marL="0" indent="0" algn="ctr">
              <a:buNone/>
            </a:pPr>
            <a:r>
              <a:rPr lang="en-US" sz="2000" dirty="0" smtClean="0">
                <a:solidFill>
                  <a:schemeClr val="tx1"/>
                </a:solidFill>
                <a:latin typeface="Arial"/>
                <a:cs typeface="Arial"/>
              </a:rPr>
              <a:t>The intervention may be used with the intent to achieve the good effect, but with the foreseen consequence of causing the bad effect. This is permissible as long as the intent is clear for the good effect</a:t>
            </a:r>
          </a:p>
          <a:p>
            <a:pPr marL="0" indent="0" algn="ctr">
              <a:buNone/>
            </a:pPr>
            <a:endParaRPr lang="en-US" sz="2000" dirty="0" smtClean="0">
              <a:latin typeface="Arial"/>
              <a:cs typeface="Arial"/>
            </a:endParaRPr>
          </a:p>
        </p:txBody>
      </p:sp>
      <p:sp>
        <p:nvSpPr>
          <p:cNvPr id="2" name="Title 1"/>
          <p:cNvSpPr>
            <a:spLocks noGrp="1"/>
          </p:cNvSpPr>
          <p:nvPr>
            <p:ph type="title"/>
          </p:nvPr>
        </p:nvSpPr>
        <p:spPr/>
        <p:txBody>
          <a:bodyPr>
            <a:normAutofit/>
          </a:bodyPr>
          <a:lstStyle/>
          <a:p>
            <a:r>
              <a:rPr lang="en-US" sz="2800" b="1" dirty="0" smtClean="0">
                <a:solidFill>
                  <a:schemeClr val="tx1"/>
                </a:solidFill>
                <a:latin typeface="Arial"/>
                <a:cs typeface="Arial"/>
              </a:rPr>
              <a:t>DOCTRINE OF DOUBLE EFFECT</a:t>
            </a:r>
            <a:endParaRPr lang="en-US" sz="2800" b="1" dirty="0">
              <a:solidFill>
                <a:schemeClr val="tx1"/>
              </a:solidFill>
            </a:endParaRPr>
          </a:p>
        </p:txBody>
      </p:sp>
    </p:spTree>
    <p:extLst>
      <p:ext uri="{BB962C8B-B14F-4D97-AF65-F5344CB8AC3E}">
        <p14:creationId xmlns:p14="http://schemas.microsoft.com/office/powerpoint/2010/main" val="19404946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163243"/>
            <a:ext cx="8412319" cy="4525963"/>
          </a:xfrm>
        </p:spPr>
        <p:txBody>
          <a:bodyPr>
            <a:normAutofit/>
          </a:bodyPr>
          <a:lstStyle/>
          <a:p>
            <a:pPr marL="0" indent="0">
              <a:buNone/>
            </a:pPr>
            <a:r>
              <a:rPr lang="en-US" sz="2400" dirty="0" smtClean="0">
                <a:latin typeface="Arial"/>
                <a:cs typeface="Arial"/>
              </a:rPr>
              <a:t>        </a:t>
            </a:r>
            <a:r>
              <a:rPr lang="en-US" sz="2400" u="sng" dirty="0" smtClean="0">
                <a:solidFill>
                  <a:schemeClr val="tx1"/>
                </a:solidFill>
                <a:latin typeface="Arial"/>
                <a:cs typeface="Arial"/>
              </a:rPr>
              <a:t>Are you killing my father with too much Morphine?</a:t>
            </a:r>
          </a:p>
          <a:p>
            <a:endParaRPr lang="en-US" sz="2400" u="sng" dirty="0" smtClean="0">
              <a:latin typeface="Arial"/>
              <a:cs typeface="Arial"/>
            </a:endParaRPr>
          </a:p>
          <a:p>
            <a:pPr marL="0" indent="0" algn="ctr">
              <a:buNone/>
            </a:pPr>
            <a:r>
              <a:rPr lang="en-US" sz="2000" dirty="0">
                <a:solidFill>
                  <a:schemeClr val="tx1"/>
                </a:solidFill>
                <a:latin typeface="Arial"/>
                <a:cs typeface="Arial"/>
              </a:rPr>
              <a:t>Giving a medication </a:t>
            </a:r>
            <a:r>
              <a:rPr lang="en-US" sz="2000" dirty="0" smtClean="0">
                <a:solidFill>
                  <a:schemeClr val="tx1"/>
                </a:solidFill>
                <a:latin typeface="Arial"/>
                <a:cs typeface="Arial"/>
              </a:rPr>
              <a:t>such as Morphine with </a:t>
            </a:r>
            <a:r>
              <a:rPr lang="en-US" sz="2000" dirty="0">
                <a:solidFill>
                  <a:schemeClr val="tx1"/>
                </a:solidFill>
                <a:latin typeface="Arial"/>
                <a:cs typeface="Arial"/>
              </a:rPr>
              <a:t>the intention of making the patient comfortable at the end of life, but with the foreseen </a:t>
            </a:r>
            <a:r>
              <a:rPr lang="en-US" sz="2000" dirty="0" smtClean="0">
                <a:solidFill>
                  <a:schemeClr val="tx1"/>
                </a:solidFill>
                <a:latin typeface="Arial"/>
                <a:cs typeface="Arial"/>
              </a:rPr>
              <a:t>consequence (perhaps even likelihood) </a:t>
            </a:r>
            <a:r>
              <a:rPr lang="en-US" sz="2000" dirty="0">
                <a:solidFill>
                  <a:schemeClr val="tx1"/>
                </a:solidFill>
                <a:latin typeface="Arial"/>
                <a:cs typeface="Arial"/>
              </a:rPr>
              <a:t>of hastening the patient’s </a:t>
            </a:r>
            <a:r>
              <a:rPr lang="en-US" sz="2000" dirty="0" smtClean="0">
                <a:solidFill>
                  <a:schemeClr val="tx1"/>
                </a:solidFill>
                <a:latin typeface="Arial"/>
                <a:cs typeface="Arial"/>
              </a:rPr>
              <a:t>death by respiratory depression</a:t>
            </a:r>
            <a:r>
              <a:rPr lang="en-US" sz="2000" b="1" u="sng" dirty="0" smtClean="0">
                <a:solidFill>
                  <a:schemeClr val="tx1"/>
                </a:solidFill>
                <a:latin typeface="Arial"/>
                <a:cs typeface="Arial"/>
              </a:rPr>
              <a:t> is permissible</a:t>
            </a:r>
            <a:r>
              <a:rPr lang="en-US" sz="2000" b="1" u="sng" dirty="0">
                <a:solidFill>
                  <a:schemeClr val="tx1"/>
                </a:solidFill>
                <a:latin typeface="Arial"/>
                <a:cs typeface="Arial"/>
              </a:rPr>
              <a:t> </a:t>
            </a:r>
            <a:r>
              <a:rPr lang="en-US" sz="2000" b="1" u="sng" dirty="0" smtClean="0">
                <a:solidFill>
                  <a:schemeClr val="tx1"/>
                </a:solidFill>
                <a:latin typeface="Arial"/>
                <a:cs typeface="Arial"/>
              </a:rPr>
              <a:t>since The </a:t>
            </a:r>
            <a:r>
              <a:rPr lang="en-US" sz="2000" b="1" u="sng" dirty="0">
                <a:solidFill>
                  <a:schemeClr val="tx1"/>
                </a:solidFill>
                <a:latin typeface="Arial"/>
                <a:cs typeface="Arial"/>
              </a:rPr>
              <a:t>intention here is not to kill the patient.</a:t>
            </a:r>
          </a:p>
          <a:p>
            <a:pPr algn="ctr"/>
            <a:endParaRPr lang="en-US" sz="2000" u="sng" dirty="0" smtClean="0">
              <a:solidFill>
                <a:schemeClr val="tx1"/>
              </a:solidFill>
              <a:latin typeface="Arial"/>
              <a:cs typeface="Arial"/>
            </a:endParaRPr>
          </a:p>
          <a:p>
            <a:pPr marL="0" indent="0" algn="ctr">
              <a:buNone/>
            </a:pPr>
            <a:r>
              <a:rPr lang="en-US" sz="2000" dirty="0" smtClean="0">
                <a:solidFill>
                  <a:schemeClr val="tx1"/>
                </a:solidFill>
                <a:latin typeface="Arial"/>
                <a:cs typeface="Arial"/>
              </a:rPr>
              <a:t>The clinical priority here is to relieve suffering at the end of life</a:t>
            </a:r>
            <a:endParaRPr lang="en-US" sz="2000" dirty="0">
              <a:solidFill>
                <a:schemeClr val="tx1"/>
              </a:solidFill>
              <a:latin typeface="Arial"/>
              <a:cs typeface="Arial"/>
            </a:endParaRPr>
          </a:p>
        </p:txBody>
      </p:sp>
      <p:sp>
        <p:nvSpPr>
          <p:cNvPr id="2" name="Title 1"/>
          <p:cNvSpPr>
            <a:spLocks noGrp="1"/>
          </p:cNvSpPr>
          <p:nvPr>
            <p:ph type="title"/>
          </p:nvPr>
        </p:nvSpPr>
        <p:spPr/>
        <p:txBody>
          <a:bodyPr>
            <a:normAutofit/>
          </a:bodyPr>
          <a:lstStyle/>
          <a:p>
            <a:r>
              <a:rPr lang="en-US" sz="2800" b="1" dirty="0" smtClean="0">
                <a:solidFill>
                  <a:schemeClr val="tx1"/>
                </a:solidFill>
                <a:latin typeface="Arial"/>
                <a:cs typeface="Arial"/>
              </a:rPr>
              <a:t>DOCTRINE OF DOUBLE EFFECT</a:t>
            </a:r>
            <a:endParaRPr lang="en-US" sz="2800" b="1" dirty="0">
              <a:solidFill>
                <a:schemeClr val="tx1"/>
              </a:solidFill>
            </a:endParaRPr>
          </a:p>
        </p:txBody>
      </p:sp>
    </p:spTree>
    <p:extLst>
      <p:ext uri="{BB962C8B-B14F-4D97-AF65-F5344CB8AC3E}">
        <p14:creationId xmlns:p14="http://schemas.microsoft.com/office/powerpoint/2010/main" val="319530816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sz="3600" b="1" dirty="0" smtClean="0">
                <a:solidFill>
                  <a:schemeClr val="tx1"/>
                </a:solidFill>
                <a:latin typeface="Arial"/>
                <a:cs typeface="Arial"/>
              </a:rPr>
              <a:t>ARTIFICIAL NUTRITION AND HYDRATION</a:t>
            </a:r>
            <a:endParaRPr lang="en-US" sz="3600" b="1" dirty="0">
              <a:solidFill>
                <a:schemeClr val="tx1"/>
              </a:solidFill>
            </a:endParaRPr>
          </a:p>
        </p:txBody>
      </p:sp>
      <p:sp>
        <p:nvSpPr>
          <p:cNvPr id="5" name="TextBox 4"/>
          <p:cNvSpPr txBox="1"/>
          <p:nvPr/>
        </p:nvSpPr>
        <p:spPr>
          <a:xfrm>
            <a:off x="3358222" y="2082801"/>
            <a:ext cx="2272076" cy="830997"/>
          </a:xfrm>
          <a:prstGeom prst="rect">
            <a:avLst/>
          </a:prstGeom>
          <a:noFill/>
        </p:spPr>
        <p:txBody>
          <a:bodyPr wrap="none" rtlCol="0">
            <a:spAutoFit/>
          </a:bodyPr>
          <a:lstStyle/>
          <a:p>
            <a:r>
              <a:rPr lang="en-US" sz="2400" dirty="0">
                <a:latin typeface="Arial"/>
                <a:cs typeface="Arial"/>
              </a:rPr>
              <a:t>Medical debate</a:t>
            </a:r>
          </a:p>
          <a:p>
            <a:endParaRPr lang="en-US" sz="2400" dirty="0"/>
          </a:p>
        </p:txBody>
      </p:sp>
      <p:sp>
        <p:nvSpPr>
          <p:cNvPr id="6" name="TextBox 5"/>
          <p:cNvSpPr txBox="1"/>
          <p:nvPr/>
        </p:nvSpPr>
        <p:spPr>
          <a:xfrm>
            <a:off x="287866" y="2913798"/>
            <a:ext cx="8856133" cy="3477875"/>
          </a:xfrm>
          <a:prstGeom prst="rect">
            <a:avLst/>
          </a:prstGeom>
          <a:noFill/>
        </p:spPr>
        <p:txBody>
          <a:bodyPr wrap="square" rtlCol="0">
            <a:spAutoFit/>
          </a:bodyPr>
          <a:lstStyle/>
          <a:p>
            <a:r>
              <a:rPr lang="en-US" sz="2000" dirty="0" smtClean="0">
                <a:latin typeface="Arial"/>
                <a:cs typeface="Arial"/>
              </a:rPr>
              <a:t>Evidence supports the view that dehydration in terminally ill patients helps symptoms</a:t>
            </a:r>
          </a:p>
          <a:p>
            <a:r>
              <a:rPr lang="en-US" sz="2000" dirty="0" smtClean="0">
                <a:latin typeface="Arial"/>
                <a:cs typeface="Arial"/>
              </a:rPr>
              <a:t>             Less cough and chest congestion and pleural effusion</a:t>
            </a:r>
          </a:p>
          <a:p>
            <a:r>
              <a:rPr lang="en-US" sz="2000" dirty="0">
                <a:latin typeface="Arial"/>
                <a:cs typeface="Arial"/>
              </a:rPr>
              <a:t> </a:t>
            </a:r>
            <a:r>
              <a:rPr lang="en-US" sz="2000" dirty="0" smtClean="0">
                <a:latin typeface="Arial"/>
                <a:cs typeface="Arial"/>
              </a:rPr>
              <a:t>            Decreased urine output and need for catheterization</a:t>
            </a:r>
          </a:p>
          <a:p>
            <a:r>
              <a:rPr lang="en-US" sz="2000" dirty="0">
                <a:latin typeface="Arial"/>
                <a:cs typeface="Arial"/>
              </a:rPr>
              <a:t> </a:t>
            </a:r>
            <a:r>
              <a:rPr lang="en-US" sz="2000" dirty="0" smtClean="0">
                <a:latin typeface="Arial"/>
                <a:cs typeface="Arial"/>
              </a:rPr>
              <a:t>            Decreased GI fluid and bloating and diarrhea and ascites</a:t>
            </a:r>
          </a:p>
          <a:p>
            <a:r>
              <a:rPr lang="en-US" sz="2000" dirty="0">
                <a:latin typeface="Arial"/>
                <a:cs typeface="Arial"/>
              </a:rPr>
              <a:t> </a:t>
            </a:r>
            <a:r>
              <a:rPr lang="en-US" sz="2000" dirty="0" smtClean="0">
                <a:latin typeface="Arial"/>
                <a:cs typeface="Arial"/>
              </a:rPr>
              <a:t>            Decreased leg edema and pain</a:t>
            </a:r>
          </a:p>
          <a:p>
            <a:r>
              <a:rPr lang="en-US" sz="2000" dirty="0">
                <a:latin typeface="Arial"/>
                <a:cs typeface="Arial"/>
              </a:rPr>
              <a:t> </a:t>
            </a:r>
            <a:r>
              <a:rPr lang="en-US" sz="2000" dirty="0" smtClean="0">
                <a:latin typeface="Arial"/>
                <a:cs typeface="Arial"/>
              </a:rPr>
              <a:t>          </a:t>
            </a:r>
            <a:r>
              <a:rPr lang="en-US" sz="2000" dirty="0">
                <a:latin typeface="Arial"/>
                <a:cs typeface="Arial"/>
              </a:rPr>
              <a:t> </a:t>
            </a:r>
            <a:r>
              <a:rPr lang="en-US" sz="2000" dirty="0" smtClean="0">
                <a:latin typeface="Arial"/>
                <a:cs typeface="Arial"/>
              </a:rPr>
              <a:t> No thirst ( Poor correlation with hydration status in the terminally ill)</a:t>
            </a:r>
          </a:p>
          <a:p>
            <a:endParaRPr lang="en-US" sz="2000" dirty="0">
              <a:latin typeface="Arial"/>
              <a:cs typeface="Arial"/>
            </a:endParaRPr>
          </a:p>
          <a:p>
            <a:r>
              <a:rPr lang="en-US" sz="2000" dirty="0" smtClean="0">
                <a:latin typeface="Arial"/>
                <a:cs typeface="Arial"/>
              </a:rPr>
              <a:t>Most patients dying in acute care hospital receive hydration until death</a:t>
            </a:r>
          </a:p>
          <a:p>
            <a:r>
              <a:rPr lang="en-US" sz="2000" dirty="0" smtClean="0">
                <a:latin typeface="Arial"/>
                <a:cs typeface="Arial"/>
              </a:rPr>
              <a:t>Most patients who die in Hospice hospitals or at home receive no fluids</a:t>
            </a:r>
          </a:p>
          <a:p>
            <a:endParaRPr lang="en-US" sz="2000" dirty="0">
              <a:latin typeface="Arial"/>
              <a:cs typeface="Arial"/>
            </a:endParaRPr>
          </a:p>
        </p:txBody>
      </p:sp>
    </p:spTree>
    <p:extLst>
      <p:ext uri="{BB962C8B-B14F-4D97-AF65-F5344CB8AC3E}">
        <p14:creationId xmlns:p14="http://schemas.microsoft.com/office/powerpoint/2010/main" val="400596405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sz="3600" b="1" dirty="0" smtClean="0">
                <a:solidFill>
                  <a:schemeClr val="tx1"/>
                </a:solidFill>
                <a:latin typeface="Arial"/>
                <a:cs typeface="Arial"/>
              </a:rPr>
              <a:t>ARTIFICIAL NUTRITION AND HYDRATION</a:t>
            </a:r>
            <a:endParaRPr lang="en-US" sz="3600" b="1" dirty="0">
              <a:solidFill>
                <a:schemeClr val="tx1"/>
              </a:solidFill>
            </a:endParaRPr>
          </a:p>
        </p:txBody>
      </p:sp>
      <p:sp>
        <p:nvSpPr>
          <p:cNvPr id="6" name="TextBox 5"/>
          <p:cNvSpPr txBox="1"/>
          <p:nvPr/>
        </p:nvSpPr>
        <p:spPr>
          <a:xfrm>
            <a:off x="541866" y="2611947"/>
            <a:ext cx="8043333" cy="2800767"/>
          </a:xfrm>
          <a:prstGeom prst="rect">
            <a:avLst/>
          </a:prstGeom>
          <a:noFill/>
        </p:spPr>
        <p:txBody>
          <a:bodyPr wrap="square" rtlCol="0">
            <a:spAutoFit/>
          </a:bodyPr>
          <a:lstStyle/>
          <a:p>
            <a:pPr algn="just"/>
            <a:endParaRPr lang="en-US" dirty="0">
              <a:latin typeface="Arial"/>
              <a:cs typeface="Arial"/>
            </a:endParaRPr>
          </a:p>
          <a:p>
            <a:pPr algn="ctr"/>
            <a:r>
              <a:rPr lang="en-US" sz="2800" dirty="0" smtClean="0">
                <a:latin typeface="Arial"/>
                <a:cs typeface="Arial"/>
              </a:rPr>
              <a:t>DISCUSS WITH PATIENT AND FAMILY</a:t>
            </a:r>
          </a:p>
          <a:p>
            <a:pPr algn="ctr"/>
            <a:endParaRPr lang="en-US" sz="2800" dirty="0">
              <a:latin typeface="Arial"/>
              <a:cs typeface="Arial"/>
            </a:endParaRPr>
          </a:p>
          <a:p>
            <a:pPr algn="ctr"/>
            <a:r>
              <a:rPr lang="en-US" sz="2800" dirty="0" smtClean="0">
                <a:latin typeface="Arial"/>
                <a:cs typeface="Arial"/>
              </a:rPr>
              <a:t>SOMETIMES APPROACH NEEDS TO BE INDIVIDUALIZED </a:t>
            </a:r>
          </a:p>
          <a:p>
            <a:pPr algn="ctr"/>
            <a:endParaRPr lang="en-US" sz="2800" dirty="0">
              <a:latin typeface="Arial"/>
              <a:cs typeface="Arial"/>
            </a:endParaRPr>
          </a:p>
          <a:p>
            <a:pPr algn="just"/>
            <a:endParaRPr lang="en-US" dirty="0">
              <a:latin typeface="Arial"/>
              <a:cs typeface="Arial"/>
            </a:endParaRPr>
          </a:p>
        </p:txBody>
      </p:sp>
    </p:spTree>
    <p:extLst>
      <p:ext uri="{BB962C8B-B14F-4D97-AF65-F5344CB8AC3E}">
        <p14:creationId xmlns:p14="http://schemas.microsoft.com/office/powerpoint/2010/main" val="27277997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aveform">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Breeze.thmx</Template>
  <TotalTime>519</TotalTime>
  <Words>1344</Words>
  <Application>Microsoft Office PowerPoint</Application>
  <PresentationFormat>On-screen Show (4:3)</PresentationFormat>
  <Paragraphs>204</Paragraphs>
  <Slides>28</Slides>
  <Notes>2</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Waveform</vt:lpstr>
      <vt:lpstr>ETHICAL CHALLENGES AT THE END OF LIFE</vt:lpstr>
      <vt:lpstr>PowerPoint Presentation</vt:lpstr>
      <vt:lpstr> ASSESSING DECISION MAKING CAPACITY </vt:lpstr>
      <vt:lpstr> ASSESSING DECISION MAKING CAPACITY </vt:lpstr>
      <vt:lpstr>WITHHOLDING VS. WITHDRAWING TREATMENT </vt:lpstr>
      <vt:lpstr>DOCTRINE OF DOUBLE EFFECT</vt:lpstr>
      <vt:lpstr>DOCTRINE OF DOUBLE EFFECT</vt:lpstr>
      <vt:lpstr>ARTIFICIAL NUTRITION AND HYDRATION</vt:lpstr>
      <vt:lpstr>ARTIFICIAL NUTRITION AND HYDRATION</vt:lpstr>
      <vt:lpstr>MEDICAL FUTILITY</vt:lpstr>
      <vt:lpstr>MEDICAL FUTILITY</vt:lpstr>
      <vt:lpstr>MEDICAL FUTILITY</vt:lpstr>
      <vt:lpstr>MEDICAL FUTILITY</vt:lpstr>
      <vt:lpstr>MEDICAL FUTILITY</vt:lpstr>
      <vt:lpstr>MEDICAL FUTILITY</vt:lpstr>
      <vt:lpstr>MEDICAL FUTILITY</vt:lpstr>
      <vt:lpstr>MEDICAL FUTILITY</vt:lpstr>
      <vt:lpstr>MEDICAL FUTILITY</vt:lpstr>
      <vt:lpstr>MEDICAL FUTILITY</vt:lpstr>
      <vt:lpstr>MEDICAL FUTILITY</vt:lpstr>
      <vt:lpstr>PHYSICIAN ASSISTED SUICIDE</vt:lpstr>
      <vt:lpstr>PHYSICIAN ASSISTED SUICIDE</vt:lpstr>
      <vt:lpstr>PHYSICIAN ASSISTED SUICIDE</vt:lpstr>
      <vt:lpstr> EUTHANASIA</vt:lpstr>
      <vt:lpstr>1. Uptodate 2. Michele Nichols, RN, BSN, MA  Medical Ethics for      Physicians 2013</vt:lpstr>
      <vt:lpstr>PowerPoint Presentation</vt:lpstr>
      <vt:lpstr>BIOETHICS HISTORY </vt:lpstr>
      <vt:lpstr>PowerPoint Presentation</vt:lpstr>
    </vt:vector>
  </TitlesOfParts>
  <Company>pulmonary physicians inc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eyad nashawati</dc:creator>
  <cp:lastModifiedBy>Cortney Fisher</cp:lastModifiedBy>
  <cp:revision>81</cp:revision>
  <dcterms:created xsi:type="dcterms:W3CDTF">2013-09-17T17:47:53Z</dcterms:created>
  <dcterms:modified xsi:type="dcterms:W3CDTF">2015-11-06T15:12:14Z</dcterms:modified>
</cp:coreProperties>
</file>